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2"/>
  </p:notesMasterIdLst>
  <p:sldIdLst>
    <p:sldId id="256" r:id="rId2"/>
    <p:sldId id="258" r:id="rId3"/>
    <p:sldId id="259" r:id="rId4"/>
    <p:sldId id="260" r:id="rId5"/>
    <p:sldId id="261"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7" r:id="rId19"/>
    <p:sldId id="288" r:id="rId20"/>
    <p:sldId id="29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varScale="1">
        <p:scale>
          <a:sx n="87" d="100"/>
          <a:sy n="87" d="100"/>
        </p:scale>
        <p:origin x="1470" y="66"/>
      </p:cViewPr>
      <p:guideLst>
        <p:guide orient="horz" pos="2160"/>
        <p:guide pos="2880"/>
      </p:guideLst>
    </p:cSldViewPr>
  </p:slideViewPr>
  <p:outlineViewPr>
    <p:cViewPr>
      <p:scale>
        <a:sx n="33" d="100"/>
        <a:sy n="33" d="100"/>
      </p:scale>
      <p:origin x="0" y="403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05B538-7D9F-4394-BA77-55A063549526}" type="datetimeFigureOut">
              <a:rPr lang="en-US" smtClean="0"/>
              <a:t>12/11/2018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55705A-F640-4D49-80D5-09763A83972C}" type="slidenum">
              <a:rPr lang="en-US" smtClean="0"/>
              <a:t>‹#›</a:t>
            </a:fld>
            <a:endParaRPr lang="en-US"/>
          </a:p>
        </p:txBody>
      </p:sp>
    </p:spTree>
    <p:extLst>
      <p:ext uri="{BB962C8B-B14F-4D97-AF65-F5344CB8AC3E}">
        <p14:creationId xmlns:p14="http://schemas.microsoft.com/office/powerpoint/2010/main" val="4033268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D021CC2-8F63-42DF-AD91-FE4C2D9EC7F6}" type="datetimeFigureOut">
              <a:rPr lang="en-US" smtClean="0"/>
              <a:t>12/11/2018</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A3FD181-708B-4C7C-A4C6-CC82645230DB}"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D021CC2-8F63-42DF-AD91-FE4C2D9EC7F6}" type="datetimeFigureOut">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3FD181-708B-4C7C-A4C6-CC82645230D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A3FD181-708B-4C7C-A4C6-CC82645230DB}"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D021CC2-8F63-42DF-AD91-FE4C2D9EC7F6}" type="datetimeFigureOut">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D021CC2-8F63-42DF-AD91-FE4C2D9EC7F6}" type="datetimeFigureOut">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5A3FD181-708B-4C7C-A4C6-CC82645230DB}"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FD021CC2-8F63-42DF-AD91-FE4C2D9EC7F6}" type="datetimeFigureOut">
              <a:rPr lang="en-US" smtClean="0"/>
              <a:t>12/11/2018</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A3FD181-708B-4C7C-A4C6-CC82645230DB}"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FD021CC2-8F63-42DF-AD91-FE4C2D9EC7F6}" type="datetimeFigureOut">
              <a:rPr lang="en-US" smtClean="0"/>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3FD181-708B-4C7C-A4C6-CC82645230DB}"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D021CC2-8F63-42DF-AD91-FE4C2D9EC7F6}" type="datetimeFigureOut">
              <a:rPr lang="en-US" smtClean="0"/>
              <a:t>12/11/2018</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A3FD181-708B-4C7C-A4C6-CC82645230DB}"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D021CC2-8F63-42DF-AD91-FE4C2D9EC7F6}" type="datetimeFigureOut">
              <a:rPr lang="en-US" smtClean="0"/>
              <a:t>12/11/2018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5A3FD181-708B-4C7C-A4C6-CC82645230D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FD021CC2-8F63-42DF-AD91-FE4C2D9EC7F6}" type="datetimeFigureOut">
              <a:rPr lang="en-US" smtClean="0"/>
              <a:t>12/11/2018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A3FD181-708B-4C7C-A4C6-CC82645230D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A3FD181-708B-4C7C-A4C6-CC82645230DB}"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FD021CC2-8F63-42DF-AD91-FE4C2D9EC7F6}" type="datetimeFigureOut">
              <a:rPr lang="en-US" smtClean="0"/>
              <a:t>12/11/2018</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A3FD181-708B-4C7C-A4C6-CC82645230DB}"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FD021CC2-8F63-42DF-AD91-FE4C2D9EC7F6}" type="datetimeFigureOut">
              <a:rPr lang="en-US" smtClean="0"/>
              <a:t>12/11/2018</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FD021CC2-8F63-42DF-AD91-FE4C2D9EC7F6}" type="datetimeFigureOut">
              <a:rPr lang="en-US" smtClean="0"/>
              <a:t>12/11/2018</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A3FD181-708B-4C7C-A4C6-CC82645230DB}"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4015" y="228600"/>
            <a:ext cx="8534400" cy="1752600"/>
          </a:xfrm>
        </p:spPr>
        <p:txBody>
          <a:bodyPr>
            <a:normAutofit fontScale="90000"/>
          </a:bodyPr>
          <a:lstStyle/>
          <a:p>
            <a:r>
              <a:rPr lang="en-US" sz="2500" b="1" smtClean="0">
                <a:solidFill>
                  <a:schemeClr val="tx1"/>
                </a:solidFill>
                <a:latin typeface="Times New Roman" pitchFamily="18" charset="0"/>
                <a:cs typeface="Times New Roman" pitchFamily="18" charset="0"/>
              </a:rPr>
              <a:t>BIỂU MẪU 01</a:t>
            </a:r>
            <a:r>
              <a:rPr lang="en-US" sz="1900" smtClean="0">
                <a:latin typeface="Times New Roman" pitchFamily="18" charset="0"/>
                <a:cs typeface="Times New Roman" pitchFamily="18" charset="0"/>
              </a:rPr>
              <a:t/>
            </a:r>
            <a:br>
              <a:rPr lang="en-US" sz="1900" smtClean="0">
                <a:latin typeface="Times New Roman" pitchFamily="18" charset="0"/>
                <a:cs typeface="Times New Roman" pitchFamily="18" charset="0"/>
              </a:rPr>
            </a:br>
            <a:r>
              <a:rPr lang="en-US" sz="3100" b="1" smtClean="0">
                <a:solidFill>
                  <a:schemeClr val="accent1">
                    <a:lumMod val="75000"/>
                  </a:schemeClr>
                </a:solidFill>
                <a:latin typeface="Times New Roman" pitchFamily="18" charset="0"/>
                <a:cs typeface="Times New Roman" pitchFamily="18" charset="0"/>
              </a:rPr>
              <a:t>PHIẾU HIỆU TRƯỞNG/PHÓ HIỆU TRƯỞNG</a:t>
            </a:r>
            <a:r>
              <a:rPr lang="en-US" sz="2800" b="1" smtClean="0">
                <a:solidFill>
                  <a:schemeClr val="accent1">
                    <a:lumMod val="75000"/>
                  </a:schemeClr>
                </a:solidFill>
                <a:latin typeface="Times New Roman" pitchFamily="18" charset="0"/>
                <a:cs typeface="Times New Roman" pitchFamily="18" charset="0"/>
              </a:rPr>
              <a:t/>
            </a:r>
            <a:br>
              <a:rPr lang="en-US" sz="2800" b="1" smtClean="0">
                <a:solidFill>
                  <a:schemeClr val="accent1">
                    <a:lumMod val="75000"/>
                  </a:schemeClr>
                </a:solidFill>
                <a:latin typeface="Times New Roman" pitchFamily="18" charset="0"/>
                <a:cs typeface="Times New Roman" pitchFamily="18" charset="0"/>
              </a:rPr>
            </a:br>
            <a:r>
              <a:rPr lang="en-US" sz="2800" b="1" smtClean="0">
                <a:solidFill>
                  <a:schemeClr val="accent1">
                    <a:lumMod val="75000"/>
                  </a:schemeClr>
                </a:solidFill>
                <a:latin typeface="Times New Roman" pitchFamily="18" charset="0"/>
                <a:cs typeface="Times New Roman" pitchFamily="18" charset="0"/>
              </a:rPr>
              <a:t> TỰ ĐÁNH GIÁ</a:t>
            </a:r>
            <a:r>
              <a:rPr lang="en-US" sz="2800" b="1" smtClean="0">
                <a:latin typeface="Times New Roman" pitchFamily="18" charset="0"/>
                <a:cs typeface="Times New Roman" pitchFamily="18" charset="0"/>
              </a:rPr>
              <a:t/>
            </a:r>
            <a:br>
              <a:rPr lang="en-US" sz="2800" b="1" smtClean="0">
                <a:latin typeface="Times New Roman" pitchFamily="18" charset="0"/>
                <a:cs typeface="Times New Roman" pitchFamily="18" charset="0"/>
              </a:rPr>
            </a:br>
            <a:r>
              <a:rPr lang="en-US" sz="2500" i="1" smtClean="0">
                <a:solidFill>
                  <a:schemeClr val="tx1"/>
                </a:solidFill>
                <a:latin typeface="Times New Roman" pitchFamily="18" charset="0"/>
                <a:cs typeface="Times New Roman" pitchFamily="18" charset="0"/>
              </a:rPr>
              <a:t>(Kèm theo Công văn 4529/BGDĐT-NGCBQLGD ngày 01/10/2018)</a:t>
            </a:r>
            <a:endParaRPr lang="en-US" sz="2500" i="1">
              <a:solidFill>
                <a:schemeClr val="tx1"/>
              </a:solidFill>
              <a:latin typeface="Times New Roman" pitchFamily="18" charset="0"/>
              <a:cs typeface="Times New Roman" pitchFamily="18" charset="0"/>
            </a:endParaRPr>
          </a:p>
        </p:txBody>
      </p:sp>
      <p:sp>
        <p:nvSpPr>
          <p:cNvPr id="4" name="TextBox 3"/>
          <p:cNvSpPr txBox="1"/>
          <p:nvPr/>
        </p:nvSpPr>
        <p:spPr>
          <a:xfrm>
            <a:off x="304800" y="3069706"/>
            <a:ext cx="8534400" cy="2769989"/>
          </a:xfrm>
          <a:prstGeom prst="rect">
            <a:avLst/>
          </a:prstGeom>
          <a:noFill/>
        </p:spPr>
        <p:txBody>
          <a:bodyPr wrap="square" rtlCol="0">
            <a:spAutoFit/>
          </a:bodyPr>
          <a:lstStyle/>
          <a:p>
            <a:pPr marL="285750" indent="-285750">
              <a:buFont typeface="Wingdings" pitchFamily="2" charset="2"/>
              <a:buChar char="§"/>
            </a:pPr>
            <a:r>
              <a:rPr lang="en-US" sz="2900" smtClean="0">
                <a:latin typeface="Times New Roman" pitchFamily="18" charset="0"/>
                <a:cs typeface="Times New Roman" pitchFamily="18" charset="0"/>
              </a:rPr>
              <a:t>Tỉnh/Thành phố: </a:t>
            </a:r>
            <a:r>
              <a:rPr lang="en-US" sz="2900" b="1" smtClean="0">
                <a:solidFill>
                  <a:schemeClr val="accent1">
                    <a:lumMod val="75000"/>
                  </a:schemeClr>
                </a:solidFill>
                <a:latin typeface="Times New Roman" pitchFamily="18" charset="0"/>
                <a:cs typeface="Times New Roman" pitchFamily="18" charset="0"/>
              </a:rPr>
              <a:t>Thành phố Hồ Chí Minh.</a:t>
            </a:r>
          </a:p>
          <a:p>
            <a:pPr marL="285750" indent="-285750">
              <a:buFont typeface="Wingdings" pitchFamily="2" charset="2"/>
              <a:buChar char="§"/>
            </a:pPr>
            <a:r>
              <a:rPr lang="en-US" sz="2900">
                <a:latin typeface="Times New Roman" pitchFamily="18" charset="0"/>
                <a:cs typeface="Times New Roman" pitchFamily="18" charset="0"/>
              </a:rPr>
              <a:t> </a:t>
            </a:r>
            <a:r>
              <a:rPr lang="en-US" sz="2900" smtClean="0">
                <a:latin typeface="Times New Roman" pitchFamily="18" charset="0"/>
                <a:cs typeface="Times New Roman" pitchFamily="18" charset="0"/>
              </a:rPr>
              <a:t>Huyện/Quận/Thị xã: </a:t>
            </a:r>
            <a:r>
              <a:rPr lang="en-US" sz="2900" b="1" smtClean="0">
                <a:solidFill>
                  <a:schemeClr val="accent1">
                    <a:lumMod val="75000"/>
                  </a:schemeClr>
                </a:solidFill>
                <a:latin typeface="Times New Roman" pitchFamily="18" charset="0"/>
                <a:cs typeface="Times New Roman" pitchFamily="18" charset="0"/>
              </a:rPr>
              <a:t>Quận 10.</a:t>
            </a:r>
          </a:p>
          <a:p>
            <a:pPr marL="285750" indent="-285750">
              <a:buFont typeface="Wingdings" pitchFamily="2" charset="2"/>
              <a:buChar char="§"/>
            </a:pPr>
            <a:r>
              <a:rPr lang="en-US" sz="2900">
                <a:latin typeface="Times New Roman" pitchFamily="18" charset="0"/>
                <a:cs typeface="Times New Roman" pitchFamily="18" charset="0"/>
              </a:rPr>
              <a:t> </a:t>
            </a:r>
            <a:r>
              <a:rPr lang="en-US" sz="2900" smtClean="0">
                <a:latin typeface="Times New Roman" pitchFamily="18" charset="0"/>
                <a:cs typeface="Times New Roman" pitchFamily="18" charset="0"/>
              </a:rPr>
              <a:t>Cấp học: </a:t>
            </a:r>
            <a:r>
              <a:rPr lang="en-US" sz="2900" b="1" smtClean="0">
                <a:solidFill>
                  <a:schemeClr val="accent1">
                    <a:lumMod val="75000"/>
                  </a:schemeClr>
                </a:solidFill>
                <a:latin typeface="Times New Roman" pitchFamily="18" charset="0"/>
                <a:cs typeface="Times New Roman" pitchFamily="18" charset="0"/>
              </a:rPr>
              <a:t>THPT.</a:t>
            </a:r>
          </a:p>
          <a:p>
            <a:pPr marL="285750" indent="-285750">
              <a:buFont typeface="Wingdings" pitchFamily="2" charset="2"/>
              <a:buChar char="§"/>
            </a:pPr>
            <a:r>
              <a:rPr lang="en-US" sz="2900">
                <a:latin typeface="Times New Roman" pitchFamily="18" charset="0"/>
                <a:cs typeface="Times New Roman" pitchFamily="18" charset="0"/>
              </a:rPr>
              <a:t> </a:t>
            </a:r>
            <a:r>
              <a:rPr lang="en-US" sz="2900" smtClean="0">
                <a:latin typeface="Times New Roman" pitchFamily="18" charset="0"/>
                <a:cs typeface="Times New Roman" pitchFamily="18" charset="0"/>
              </a:rPr>
              <a:t>Trường: </a:t>
            </a:r>
            <a:r>
              <a:rPr lang="en-US" sz="2900" b="1" smtClean="0">
                <a:solidFill>
                  <a:schemeClr val="accent1">
                    <a:lumMod val="75000"/>
                  </a:schemeClr>
                </a:solidFill>
                <a:latin typeface="Times New Roman" pitchFamily="18" charset="0"/>
                <a:cs typeface="Times New Roman" pitchFamily="18" charset="0"/>
              </a:rPr>
              <a:t>THPT Nguyễn An Ninh.</a:t>
            </a:r>
          </a:p>
          <a:p>
            <a:pPr marL="285750" indent="-285750">
              <a:buFont typeface="Wingdings" pitchFamily="2" charset="2"/>
              <a:buChar char="§"/>
            </a:pPr>
            <a:r>
              <a:rPr lang="en-US" sz="2900">
                <a:latin typeface="Times New Roman" pitchFamily="18" charset="0"/>
                <a:cs typeface="Times New Roman" pitchFamily="18" charset="0"/>
              </a:rPr>
              <a:t> </a:t>
            </a:r>
            <a:r>
              <a:rPr lang="en-US" sz="2900" smtClean="0">
                <a:latin typeface="Times New Roman" pitchFamily="18" charset="0"/>
                <a:cs typeface="Times New Roman" pitchFamily="18" charset="0"/>
              </a:rPr>
              <a:t>Họ và tên người tự đánh giá: </a:t>
            </a:r>
            <a:r>
              <a:rPr lang="en-US" sz="2900" b="1" smtClean="0">
                <a:solidFill>
                  <a:schemeClr val="accent1">
                    <a:lumMod val="75000"/>
                  </a:schemeClr>
                </a:solidFill>
                <a:latin typeface="Times New Roman" pitchFamily="18" charset="0"/>
                <a:cs typeface="Times New Roman" pitchFamily="18" charset="0"/>
              </a:rPr>
              <a:t>TỐNG PHƯỚC LỘC.</a:t>
            </a:r>
          </a:p>
          <a:p>
            <a:pPr marL="285750" indent="-285750">
              <a:buFont typeface="Wingdings" pitchFamily="2" charset="2"/>
              <a:buChar char="§"/>
            </a:pPr>
            <a:r>
              <a:rPr lang="en-US" sz="2900">
                <a:latin typeface="Times New Roman" pitchFamily="18" charset="0"/>
                <a:cs typeface="Times New Roman" pitchFamily="18" charset="0"/>
              </a:rPr>
              <a:t> </a:t>
            </a:r>
            <a:r>
              <a:rPr lang="en-US" sz="2900" smtClean="0">
                <a:latin typeface="Times New Roman" pitchFamily="18" charset="0"/>
                <a:cs typeface="Times New Roman" pitchFamily="18" charset="0"/>
              </a:rPr>
              <a:t>Thời gian đánh giá: </a:t>
            </a:r>
            <a:r>
              <a:rPr lang="en-US" sz="2900" b="1" smtClean="0">
                <a:solidFill>
                  <a:schemeClr val="accent1">
                    <a:lumMod val="75000"/>
                  </a:schemeClr>
                </a:solidFill>
                <a:latin typeface="Times New Roman" pitchFamily="18" charset="0"/>
                <a:cs typeface="Times New Roman" pitchFamily="18" charset="0"/>
              </a:rPr>
              <a:t>07/12/2018.</a:t>
            </a:r>
          </a:p>
        </p:txBody>
      </p:sp>
    </p:spTree>
    <p:extLst>
      <p:ext uri="{BB962C8B-B14F-4D97-AF65-F5344CB8AC3E}">
        <p14:creationId xmlns:p14="http://schemas.microsoft.com/office/powerpoint/2010/main" val="18176117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195"/>
            <a:ext cx="8607552" cy="990600"/>
          </a:xfrm>
        </p:spPr>
        <p:txBody>
          <a:bodyPr>
            <a:noAutofit/>
          </a:bodyPr>
          <a:lstStyle/>
          <a:p>
            <a:r>
              <a:rPr lang="en-US" sz="2800" b="1" smtClean="0">
                <a:solidFill>
                  <a:schemeClr val="accent1"/>
                </a:solidFill>
                <a:latin typeface="Times New Roman" pitchFamily="18" charset="0"/>
                <a:cs typeface="Times New Roman" pitchFamily="18" charset="0"/>
              </a:rPr>
              <a:t>Tiêu chuẩn 2. Quản trị nhà trường.</a:t>
            </a:r>
            <a:br>
              <a:rPr lang="en-US" sz="2800" b="1" smtClean="0">
                <a:solidFill>
                  <a:schemeClr val="accent1"/>
                </a:solidFill>
                <a:latin typeface="Times New Roman" pitchFamily="18" charset="0"/>
                <a:cs typeface="Times New Roman" pitchFamily="18" charset="0"/>
              </a:rPr>
            </a:br>
            <a:r>
              <a:rPr lang="en-US" sz="2500" b="1" smtClean="0">
                <a:solidFill>
                  <a:schemeClr val="accent1"/>
                </a:solidFill>
                <a:latin typeface="Times New Roman" pitchFamily="18" charset="0"/>
                <a:cs typeface="Times New Roman" pitchFamily="18" charset="0"/>
              </a:rPr>
              <a:t> </a:t>
            </a:r>
            <a:r>
              <a:rPr lang="en-US" sz="1450" b="1" smtClean="0">
                <a:solidFill>
                  <a:schemeClr val="tx1"/>
                </a:solidFill>
                <a:latin typeface="Times New Roman" pitchFamily="18" charset="0"/>
                <a:cs typeface="Times New Roman" pitchFamily="18" charset="0"/>
              </a:rPr>
              <a:t>Tiêu chí 9. </a:t>
            </a:r>
            <a:r>
              <a:rPr lang="vi-VN" sz="1450" b="1">
                <a:solidFill>
                  <a:schemeClr val="tx1"/>
                </a:solidFill>
                <a:latin typeface="Times New Roman" pitchFamily="18" charset="0"/>
                <a:cs typeface="Times New Roman" pitchFamily="18" charset="0"/>
              </a:rPr>
              <a:t>Quản trị cơ sở vật chất, thiết bị và công nghệ trong dạy học, giáo dục học sinh của nhà </a:t>
            </a:r>
            <a:r>
              <a:rPr lang="vi-VN" sz="1450" b="1" smtClean="0">
                <a:solidFill>
                  <a:schemeClr val="tx1"/>
                </a:solidFill>
                <a:latin typeface="Times New Roman" pitchFamily="18" charset="0"/>
                <a:cs typeface="Times New Roman" pitchFamily="18" charset="0"/>
              </a:rPr>
              <a:t>trường</a:t>
            </a:r>
            <a:r>
              <a:rPr lang="en-US" sz="1450" b="1" smtClean="0">
                <a:solidFill>
                  <a:schemeClr val="tx1"/>
                </a:solidFill>
                <a:latin typeface="Times New Roman" pitchFamily="18" charset="0"/>
                <a:cs typeface="Times New Roman" pitchFamily="18" charset="0"/>
              </a:rPr>
              <a:t>.</a:t>
            </a:r>
            <a:endParaRPr lang="en-US" sz="1450" b="1">
              <a:solidFill>
                <a:schemeClr val="tx1"/>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3654383674"/>
              </p:ext>
            </p:extLst>
          </p:nvPr>
        </p:nvGraphicFramePr>
        <p:xfrm>
          <a:off x="301625" y="1527174"/>
          <a:ext cx="8504238" cy="4999947"/>
        </p:xfrm>
        <a:graphic>
          <a:graphicData uri="http://schemas.openxmlformats.org/drawingml/2006/table">
            <a:tbl>
              <a:tblPr firstRow="1" bandRow="1">
                <a:tableStyleId>{5C22544A-7EE6-4342-B048-85BDC9FD1C3A}</a:tableStyleId>
              </a:tblPr>
              <a:tblGrid>
                <a:gridCol w="4879975"/>
                <a:gridCol w="1143000"/>
                <a:gridCol w="2481263"/>
              </a:tblGrid>
              <a:tr h="763227">
                <a:tc>
                  <a:txBody>
                    <a:bodyPr/>
                    <a:lstStyle/>
                    <a:p>
                      <a:pPr algn="ctr"/>
                      <a:r>
                        <a:rPr lang="en-US" smtClean="0">
                          <a:latin typeface="Times New Roman" pitchFamily="18" charset="0"/>
                          <a:cs typeface="Times New Roman" pitchFamily="18" charset="0"/>
                        </a:rPr>
                        <a:t>Mức</a:t>
                      </a:r>
                      <a:r>
                        <a:rPr lang="en-US" baseline="0" smtClean="0">
                          <a:latin typeface="Times New Roman" pitchFamily="18" charset="0"/>
                          <a:cs typeface="Times New Roman" pitchFamily="18" charset="0"/>
                        </a:rPr>
                        <a:t> yêu cầu của tiêu chí </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Tự</a:t>
                      </a:r>
                      <a:r>
                        <a:rPr lang="en-US" baseline="0" smtClean="0">
                          <a:latin typeface="Times New Roman" pitchFamily="18" charset="0"/>
                          <a:cs typeface="Times New Roman" pitchFamily="18" charset="0"/>
                        </a:rPr>
                        <a:t> </a:t>
                      </a:r>
                    </a:p>
                    <a:p>
                      <a:pPr algn="ctr"/>
                      <a:r>
                        <a:rPr lang="en-US" baseline="0" smtClean="0">
                          <a:latin typeface="Times New Roman" pitchFamily="18" charset="0"/>
                          <a:cs typeface="Times New Roman" pitchFamily="18" charset="0"/>
                        </a:rPr>
                        <a:t>đánh  giá</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Minh chứng</a:t>
                      </a:r>
                      <a:endParaRPr lang="en-US">
                        <a:latin typeface="Times New Roman" pitchFamily="18" charset="0"/>
                        <a:cs typeface="Times New Roman" pitchFamily="18" charset="0"/>
                      </a:endParaRPr>
                    </a:p>
                  </a:txBody>
                  <a:tcPr anchor="ctr"/>
                </a:tc>
              </a:tr>
              <a:tr h="4034199">
                <a:tc>
                  <a:txBody>
                    <a:bodyPr/>
                    <a:lstStyle/>
                    <a:p>
                      <a:pPr marL="285750" indent="-285750" algn="just">
                        <a:buFont typeface="Arial" pitchFamily="34" charset="0"/>
                        <a:buChar char="•"/>
                      </a:pPr>
                      <a:r>
                        <a:rPr kumimoji="0" lang="pl-PL" sz="1600" b="1" kern="1200" smtClean="0">
                          <a:solidFill>
                            <a:schemeClr val="dk1"/>
                          </a:solidFill>
                          <a:effectLst/>
                          <a:latin typeface="Times New Roman" pitchFamily="18" charset="0"/>
                          <a:ea typeface="+mn-ea"/>
                          <a:cs typeface="Times New Roman" pitchFamily="18" charset="0"/>
                        </a:rPr>
                        <a:t>Mức đạt: </a:t>
                      </a:r>
                      <a:r>
                        <a:rPr kumimoji="0" lang="pl-PL" sz="1600" kern="1200" smtClean="0">
                          <a:solidFill>
                            <a:schemeClr val="dk1"/>
                          </a:solidFill>
                          <a:effectLst/>
                          <a:latin typeface="Times New Roman" pitchFamily="18" charset="0"/>
                          <a:ea typeface="+mn-ea"/>
                          <a:cs typeface="Times New Roman" pitchFamily="18" charset="0"/>
                        </a:rPr>
                        <a:t>chỉ đạo xây dựng và tổ chức thực hiện quy định của nhà trường về quản trị cơ sở vật chất, thiết bị và công nghệ trong dạy học, giáo dục học sinh của nhà trường; tổ chức lập và thực hiện kế hoạch mua sắm, kiểm kê, bảo quản, sửa chữa cơ sở vật chất, thiết bị dạy học theo quy định</a:t>
                      </a:r>
                      <a:r>
                        <a:rPr kumimoji="0" lang="en-US" sz="1600" kern="1200" smtClean="0">
                          <a:solidFill>
                            <a:schemeClr val="dk1"/>
                          </a:solidFill>
                          <a:effectLst/>
                          <a:latin typeface="Times New Roman" pitchFamily="18" charset="0"/>
                          <a:ea typeface="+mn-ea"/>
                          <a:cs typeface="Times New Roman" pitchFamily="18" charset="0"/>
                        </a:rPr>
                        <a:t>.</a:t>
                      </a:r>
                    </a:p>
                    <a:p>
                      <a:pPr marL="285750" indent="-285750" algn="just">
                        <a:buFont typeface="Arial" pitchFamily="34" charset="0"/>
                        <a:buChar char="•"/>
                      </a:pPr>
                      <a:r>
                        <a:rPr kumimoji="0" lang="pl-PL" sz="1600" b="1" kern="1200" smtClean="0">
                          <a:solidFill>
                            <a:schemeClr val="dk1"/>
                          </a:solidFill>
                          <a:effectLst/>
                          <a:latin typeface="Times New Roman" pitchFamily="18" charset="0"/>
                          <a:ea typeface="+mn-ea"/>
                          <a:cs typeface="Times New Roman" pitchFamily="18" charset="0"/>
                        </a:rPr>
                        <a:t>Mức khá: </a:t>
                      </a:r>
                      <a:r>
                        <a:rPr kumimoji="0" lang="pl-PL" sz="1600" kern="1200" smtClean="0">
                          <a:solidFill>
                            <a:schemeClr val="dk1"/>
                          </a:solidFill>
                          <a:effectLst/>
                          <a:latin typeface="Times New Roman" pitchFamily="18" charset="0"/>
                          <a:ea typeface="+mn-ea"/>
                          <a:cs typeface="Times New Roman" pitchFamily="18" charset="0"/>
                        </a:rPr>
                        <a:t>khai thác, sử dụng hiệu quả cơ sở vật chất, thiết bị và công nghệ trong dạy học, giáo dục học sinh của nhà trường</a:t>
                      </a:r>
                      <a:r>
                        <a:rPr kumimoji="0" lang="en-US" sz="1600" kern="1200" smtClean="0">
                          <a:solidFill>
                            <a:schemeClr val="dk1"/>
                          </a:solidFill>
                          <a:effectLst/>
                          <a:latin typeface="Times New Roman" pitchFamily="18" charset="0"/>
                          <a:ea typeface="+mn-ea"/>
                          <a:cs typeface="Times New Roman" pitchFamily="18" charset="0"/>
                        </a:rPr>
                        <a:t>.</a:t>
                      </a:r>
                    </a:p>
                    <a:p>
                      <a:pPr marL="285750" indent="-285750" algn="just">
                        <a:buFont typeface="Arial" pitchFamily="34" charset="0"/>
                        <a:buChar char="•"/>
                      </a:pPr>
                      <a:r>
                        <a:rPr kumimoji="0" lang="pl-PL" sz="1600" b="1" kern="1200" smtClean="0">
                          <a:solidFill>
                            <a:schemeClr val="dk1"/>
                          </a:solidFill>
                          <a:effectLst/>
                          <a:latin typeface="Times New Roman" pitchFamily="18" charset="0"/>
                          <a:ea typeface="+mn-ea"/>
                          <a:cs typeface="Times New Roman" pitchFamily="18" charset="0"/>
                        </a:rPr>
                        <a:t>Mức tốt: </a:t>
                      </a:r>
                      <a:r>
                        <a:rPr kumimoji="0" lang="pl-PL" sz="1600" kern="1200" smtClean="0">
                          <a:solidFill>
                            <a:schemeClr val="dk1"/>
                          </a:solidFill>
                          <a:effectLst/>
                          <a:latin typeface="Times New Roman" pitchFamily="18" charset="0"/>
                          <a:ea typeface="+mn-ea"/>
                          <a:cs typeface="Times New Roman" pitchFamily="18" charset="0"/>
                        </a:rPr>
                        <a:t>huy động các nguồn lực để tăng cường cơ sở vật chất, thiết bị và công nghệ trong dạy học, giáo dục học sinh nhằm nâng cao chất lượng giáo dục toàn diện của trường; hướng dẫn, hỗ trợ cán bộ quản lý cơ sở giáo dục phổ thông về quản trị cơ sở vật chất, thiết bị và công nghệ trong dạy học, giáo dục học sinh của nhà trường</a:t>
                      </a:r>
                      <a:r>
                        <a:rPr kumimoji="0" lang="en-US" sz="1600" kern="1200" smtClean="0">
                          <a:solidFill>
                            <a:schemeClr val="dk1"/>
                          </a:solidFill>
                          <a:effectLst/>
                          <a:latin typeface="Times New Roman" pitchFamily="18" charset="0"/>
                          <a:ea typeface="+mn-ea"/>
                          <a:cs typeface="Times New Roman" pitchFamily="18" charset="0"/>
                        </a:rPr>
                        <a:t>.</a:t>
                      </a:r>
                      <a:endParaRPr lang="en-US" sz="1600">
                        <a:latin typeface="Times New Roman" pitchFamily="18" charset="0"/>
                        <a:cs typeface="Times New Roman" pitchFamily="18" charset="0"/>
                      </a:endParaRPr>
                    </a:p>
                  </a:txBody>
                  <a:tcPr anchor="ctr"/>
                </a:tc>
                <a:tc>
                  <a:txBody>
                    <a:bodyPr/>
                    <a:lstStyle/>
                    <a:p>
                      <a:pPr algn="ctr"/>
                      <a:r>
                        <a:rPr lang="en-US" b="1" smtClean="0">
                          <a:latin typeface="Times New Roman" pitchFamily="18" charset="0"/>
                          <a:cs typeface="Times New Roman" pitchFamily="18" charset="0"/>
                        </a:rPr>
                        <a:t>Tốt</a:t>
                      </a:r>
                    </a:p>
                  </a:txBody>
                  <a:tcPr anchor="ctr"/>
                </a:tc>
                <a:tc>
                  <a:txBody>
                    <a:bodyPr/>
                    <a:lstStyle/>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TC2.09.01</a:t>
                      </a:r>
                      <a:r>
                        <a:rPr lang="en-US" sz="1600" smtClean="0">
                          <a:latin typeface="Times New Roman" pitchFamily="18" charset="0"/>
                          <a:cs typeface="Times New Roman" pitchFamily="18" charset="0"/>
                        </a:rPr>
                        <a:t>. Kế</a:t>
                      </a:r>
                      <a:r>
                        <a:rPr lang="en-US" sz="1600" baseline="0" smtClean="0">
                          <a:latin typeface="Times New Roman" pitchFamily="18" charset="0"/>
                          <a:cs typeface="Times New Roman" pitchFamily="18" charset="0"/>
                        </a:rPr>
                        <a:t> hoạch, biên bản, báo cáo công tác kiểm kê tài sản 00g00.</a:t>
                      </a:r>
                    </a:p>
                    <a:p>
                      <a:pPr algn="just"/>
                      <a:r>
                        <a:rPr lang="en-US" sz="1600" baseline="0" smtClean="0">
                          <a:latin typeface="Times New Roman" pitchFamily="18" charset="0"/>
                          <a:cs typeface="Times New Roman" pitchFamily="18" charset="0"/>
                        </a:rPr>
                        <a:t>- </a:t>
                      </a:r>
                      <a:r>
                        <a:rPr lang="en-US" sz="1600" b="1" baseline="0" smtClean="0">
                          <a:latin typeface="Times New Roman" pitchFamily="18" charset="0"/>
                          <a:cs typeface="Times New Roman" pitchFamily="18" charset="0"/>
                        </a:rPr>
                        <a:t>TC2.09.02</a:t>
                      </a:r>
                      <a:r>
                        <a:rPr lang="en-US" sz="1600" baseline="0" smtClean="0">
                          <a:latin typeface="Times New Roman" pitchFamily="18" charset="0"/>
                          <a:cs typeface="Times New Roman" pitchFamily="18" charset="0"/>
                        </a:rPr>
                        <a:t>. Kế hoạch sửa chữa, mua sắm tài sản năm học 2018 – 2019.</a:t>
                      </a:r>
                    </a:p>
                    <a:p>
                      <a:pPr algn="just"/>
                      <a:r>
                        <a:rPr lang="en-US" sz="1600" baseline="0" smtClean="0">
                          <a:latin typeface="Times New Roman" pitchFamily="18" charset="0"/>
                          <a:cs typeface="Times New Roman" pitchFamily="18" charset="0"/>
                        </a:rPr>
                        <a:t>- </a:t>
                      </a:r>
                      <a:r>
                        <a:rPr lang="en-US" sz="1600" b="1" baseline="0" smtClean="0">
                          <a:latin typeface="Times New Roman" pitchFamily="18" charset="0"/>
                          <a:cs typeface="Times New Roman" pitchFamily="18" charset="0"/>
                        </a:rPr>
                        <a:t>TC2.09.03</a:t>
                      </a:r>
                      <a:r>
                        <a:rPr lang="en-US" sz="1600" baseline="0" smtClean="0">
                          <a:latin typeface="Times New Roman" pitchFamily="18" charset="0"/>
                          <a:cs typeface="Times New Roman" pitchFamily="18" charset="0"/>
                        </a:rPr>
                        <a:t>. Biên bản kiểm tra công tác mua sắm, sửa chữa năm học 2017 – 2018.</a:t>
                      </a:r>
                    </a:p>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TC2.09.0</a:t>
                      </a:r>
                      <a:r>
                        <a:rPr lang="en-US" sz="1600" smtClean="0">
                          <a:latin typeface="Times New Roman" pitchFamily="18" charset="0"/>
                          <a:cs typeface="Times New Roman" pitchFamily="18" charset="0"/>
                        </a:rPr>
                        <a:t>4.</a:t>
                      </a:r>
                      <a:r>
                        <a:rPr lang="en-US" sz="1600" baseline="0" smtClean="0">
                          <a:latin typeface="Times New Roman" pitchFamily="18" charset="0"/>
                          <a:cs typeface="Times New Roman" pitchFamily="18" charset="0"/>
                        </a:rPr>
                        <a:t> Biên bản góp ý của tổ chuyên môn liên quan đến CSVC, đồ dùng dạy học.</a:t>
                      </a:r>
                    </a:p>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TC2.09.05</a:t>
                      </a:r>
                      <a:r>
                        <a:rPr lang="en-US" sz="1600" smtClean="0">
                          <a:latin typeface="Times New Roman" pitchFamily="18" charset="0"/>
                          <a:cs typeface="Times New Roman" pitchFamily="18" charset="0"/>
                        </a:rPr>
                        <a:t>. Biên</a:t>
                      </a:r>
                      <a:r>
                        <a:rPr lang="en-US" sz="1600" baseline="0" smtClean="0">
                          <a:latin typeface="Times New Roman" pitchFamily="18" charset="0"/>
                          <a:cs typeface="Times New Roman" pitchFamily="18" charset="0"/>
                        </a:rPr>
                        <a:t> bản góp ý của CMHS liên quan đến CSVC.</a:t>
                      </a:r>
                      <a:endParaRPr lang="en-US" sz="1600">
                        <a:latin typeface="Times New Roman" pitchFamily="18" charset="0"/>
                        <a:cs typeface="Times New Roman" pitchFamily="18" charset="0"/>
                      </a:endParaRPr>
                    </a:p>
                  </a:txBody>
                  <a:tcPr anchor="ctr"/>
                </a:tc>
              </a:tr>
            </a:tbl>
          </a:graphicData>
        </a:graphic>
      </p:graphicFrame>
    </p:spTree>
    <p:extLst>
      <p:ext uri="{BB962C8B-B14F-4D97-AF65-F5344CB8AC3E}">
        <p14:creationId xmlns:p14="http://schemas.microsoft.com/office/powerpoint/2010/main" val="39154349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195"/>
            <a:ext cx="8534400" cy="990600"/>
          </a:xfrm>
        </p:spPr>
        <p:txBody>
          <a:bodyPr>
            <a:noAutofit/>
          </a:bodyPr>
          <a:lstStyle/>
          <a:p>
            <a:r>
              <a:rPr lang="en-US" sz="2800" b="1" smtClean="0">
                <a:solidFill>
                  <a:schemeClr val="accent1"/>
                </a:solidFill>
                <a:latin typeface="Times New Roman" pitchFamily="18" charset="0"/>
                <a:cs typeface="Times New Roman" pitchFamily="18" charset="0"/>
              </a:rPr>
              <a:t>Tiêu chuẩn 2. Quản trị nhà trường.</a:t>
            </a:r>
            <a:br>
              <a:rPr lang="en-US" sz="2800" b="1" smtClean="0">
                <a:solidFill>
                  <a:schemeClr val="accent1"/>
                </a:solidFill>
                <a:latin typeface="Times New Roman" pitchFamily="18" charset="0"/>
                <a:cs typeface="Times New Roman" pitchFamily="18" charset="0"/>
              </a:rPr>
            </a:br>
            <a:r>
              <a:rPr lang="en-US" sz="2500" b="1" smtClean="0">
                <a:solidFill>
                  <a:schemeClr val="accent1"/>
                </a:solidFill>
                <a:latin typeface="Times New Roman" pitchFamily="18" charset="0"/>
                <a:cs typeface="Times New Roman" pitchFamily="18" charset="0"/>
              </a:rPr>
              <a:t> </a:t>
            </a:r>
            <a:r>
              <a:rPr lang="en-US" sz="2300" b="1" smtClean="0">
                <a:solidFill>
                  <a:schemeClr val="tx1"/>
                </a:solidFill>
                <a:latin typeface="Times New Roman" pitchFamily="18" charset="0"/>
                <a:cs typeface="Times New Roman" pitchFamily="18" charset="0"/>
              </a:rPr>
              <a:t>Tiêu chí 10. </a:t>
            </a:r>
            <a:r>
              <a:rPr lang="vi-VN" sz="2300" b="1">
                <a:solidFill>
                  <a:schemeClr val="tx1"/>
                </a:solidFill>
                <a:latin typeface="Times New Roman" pitchFamily="18" charset="0"/>
                <a:cs typeface="Times New Roman" pitchFamily="18" charset="0"/>
              </a:rPr>
              <a:t>Quản trị chất lượng giáo dục trong nhà </a:t>
            </a:r>
            <a:r>
              <a:rPr lang="vi-VN" sz="2300" b="1" smtClean="0">
                <a:solidFill>
                  <a:schemeClr val="tx1"/>
                </a:solidFill>
                <a:latin typeface="Times New Roman" pitchFamily="18" charset="0"/>
                <a:cs typeface="Times New Roman" pitchFamily="18" charset="0"/>
              </a:rPr>
              <a:t>trường</a:t>
            </a:r>
            <a:r>
              <a:rPr lang="en-US" sz="2300" b="1" smtClean="0">
                <a:solidFill>
                  <a:schemeClr val="tx1"/>
                </a:solidFill>
                <a:latin typeface="Times New Roman" pitchFamily="18" charset="0"/>
                <a:cs typeface="Times New Roman" pitchFamily="18" charset="0"/>
              </a:rPr>
              <a:t>.</a:t>
            </a:r>
            <a:endParaRPr lang="en-US" sz="2300" b="1">
              <a:solidFill>
                <a:schemeClr val="tx1"/>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051629815"/>
              </p:ext>
            </p:extLst>
          </p:nvPr>
        </p:nvGraphicFramePr>
        <p:xfrm>
          <a:off x="301625" y="1527174"/>
          <a:ext cx="8504238" cy="4797426"/>
        </p:xfrm>
        <a:graphic>
          <a:graphicData uri="http://schemas.openxmlformats.org/drawingml/2006/table">
            <a:tbl>
              <a:tblPr firstRow="1" bandRow="1">
                <a:tableStyleId>{5C22544A-7EE6-4342-B048-85BDC9FD1C3A}</a:tableStyleId>
              </a:tblPr>
              <a:tblGrid>
                <a:gridCol w="4879975"/>
                <a:gridCol w="1143000"/>
                <a:gridCol w="2481263"/>
              </a:tblGrid>
              <a:tr h="763227">
                <a:tc>
                  <a:txBody>
                    <a:bodyPr/>
                    <a:lstStyle/>
                    <a:p>
                      <a:pPr algn="ctr"/>
                      <a:r>
                        <a:rPr lang="en-US" smtClean="0">
                          <a:latin typeface="Times New Roman" pitchFamily="18" charset="0"/>
                          <a:cs typeface="Times New Roman" pitchFamily="18" charset="0"/>
                        </a:rPr>
                        <a:t>Mức</a:t>
                      </a:r>
                      <a:r>
                        <a:rPr lang="en-US" baseline="0" smtClean="0">
                          <a:latin typeface="Times New Roman" pitchFamily="18" charset="0"/>
                          <a:cs typeface="Times New Roman" pitchFamily="18" charset="0"/>
                        </a:rPr>
                        <a:t> yêu cầu của tiêu chí </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Tự</a:t>
                      </a:r>
                      <a:r>
                        <a:rPr lang="en-US" baseline="0" smtClean="0">
                          <a:latin typeface="Times New Roman" pitchFamily="18" charset="0"/>
                          <a:cs typeface="Times New Roman" pitchFamily="18" charset="0"/>
                        </a:rPr>
                        <a:t> </a:t>
                      </a:r>
                    </a:p>
                    <a:p>
                      <a:pPr algn="ctr"/>
                      <a:r>
                        <a:rPr lang="en-US" baseline="0" smtClean="0">
                          <a:latin typeface="Times New Roman" pitchFamily="18" charset="0"/>
                          <a:cs typeface="Times New Roman" pitchFamily="18" charset="0"/>
                        </a:rPr>
                        <a:t>đánh  giá</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Minh chứng</a:t>
                      </a:r>
                      <a:endParaRPr lang="en-US">
                        <a:latin typeface="Times New Roman" pitchFamily="18" charset="0"/>
                        <a:cs typeface="Times New Roman" pitchFamily="18" charset="0"/>
                      </a:endParaRPr>
                    </a:p>
                  </a:txBody>
                  <a:tcPr anchor="ctr"/>
                </a:tc>
              </a:tr>
              <a:tr h="4034199">
                <a:tc>
                  <a:txBody>
                    <a:bodyPr/>
                    <a:lstStyle/>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đạt: </a:t>
                      </a:r>
                      <a:r>
                        <a:rPr kumimoji="0" lang="pl-PL" sz="1800" kern="1200" smtClean="0">
                          <a:solidFill>
                            <a:schemeClr val="dk1"/>
                          </a:solidFill>
                          <a:effectLst/>
                          <a:latin typeface="Times New Roman" pitchFamily="18" charset="0"/>
                          <a:ea typeface="+mn-ea"/>
                          <a:cs typeface="Times New Roman" pitchFamily="18" charset="0"/>
                        </a:rPr>
                        <a:t>chỉ đạo xây dựng và tổ chức thực hiện kế hoạch tự đánh giá chất lượng giáo dục nhà trường theo quy định</a:t>
                      </a:r>
                      <a:r>
                        <a:rPr kumimoji="0" lang="en-US" sz="1800" kern="1200" smtClean="0">
                          <a:solidFill>
                            <a:schemeClr val="dk1"/>
                          </a:solidFill>
                          <a:effectLst/>
                          <a:latin typeface="Times New Roman" pitchFamily="18" charset="0"/>
                          <a:ea typeface="+mn-ea"/>
                          <a:cs typeface="Times New Roman" pitchFamily="18" charset="0"/>
                        </a:rPr>
                        <a:t>.</a:t>
                      </a:r>
                    </a:p>
                    <a:p>
                      <a:pPr marL="0" indent="0" algn="just">
                        <a:buFont typeface="Arial" pitchFamily="34" charset="0"/>
                        <a:buNone/>
                      </a:pPr>
                      <a:endParaRPr kumimoji="0" lang="en-US" sz="1800" kern="1200" smtClean="0">
                        <a:solidFill>
                          <a:schemeClr val="dk1"/>
                        </a:solidFill>
                        <a:effectLst/>
                        <a:latin typeface="Times New Roman" pitchFamily="18" charset="0"/>
                        <a:ea typeface="+mn-ea"/>
                        <a:cs typeface="Times New Roman" pitchFamily="18" charset="0"/>
                      </a:endParaRPr>
                    </a:p>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khá: </a:t>
                      </a:r>
                      <a:r>
                        <a:rPr kumimoji="0" lang="pl-PL" sz="1800" kern="1200" smtClean="0">
                          <a:solidFill>
                            <a:schemeClr val="dk1"/>
                          </a:solidFill>
                          <a:effectLst/>
                          <a:latin typeface="Times New Roman" pitchFamily="18" charset="0"/>
                          <a:ea typeface="+mn-ea"/>
                          <a:cs typeface="Times New Roman" pitchFamily="18" charset="0"/>
                        </a:rPr>
                        <a:t>chỉ đạo xây dựng và tổ chức thực hiện kế hoạch cải tiến chất lượng, khắc phục điểm yếu theo kết quả tự đánh giá của nhà trường</a:t>
                      </a:r>
                      <a:r>
                        <a:rPr kumimoji="0" lang="en-US" sz="1800" kern="1200" smtClean="0">
                          <a:solidFill>
                            <a:schemeClr val="dk1"/>
                          </a:solidFill>
                          <a:effectLst/>
                          <a:latin typeface="Times New Roman" pitchFamily="18" charset="0"/>
                          <a:ea typeface="+mn-ea"/>
                          <a:cs typeface="Times New Roman" pitchFamily="18" charset="0"/>
                        </a:rPr>
                        <a:t>.</a:t>
                      </a:r>
                    </a:p>
                    <a:p>
                      <a:pPr marL="0" indent="0" algn="just">
                        <a:buFont typeface="Arial" pitchFamily="34" charset="0"/>
                        <a:buNone/>
                      </a:pPr>
                      <a:endParaRPr kumimoji="0" lang="en-US" sz="1800" b="1" kern="1200" smtClean="0">
                        <a:solidFill>
                          <a:schemeClr val="dk1"/>
                        </a:solidFill>
                        <a:effectLst/>
                        <a:latin typeface="Times New Roman" pitchFamily="18" charset="0"/>
                        <a:ea typeface="+mn-ea"/>
                        <a:cs typeface="Times New Roman" pitchFamily="18" charset="0"/>
                      </a:endParaRPr>
                    </a:p>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tốt: </a:t>
                      </a:r>
                      <a:r>
                        <a:rPr kumimoji="0" lang="pl-PL" sz="1800" kern="1200" smtClean="0">
                          <a:solidFill>
                            <a:schemeClr val="dk1"/>
                          </a:solidFill>
                          <a:effectLst/>
                          <a:latin typeface="Times New Roman" pitchFamily="18" charset="0"/>
                          <a:ea typeface="+mn-ea"/>
                          <a:cs typeface="Times New Roman" pitchFamily="18" charset="0"/>
                        </a:rPr>
                        <a:t>chỉ đạo xây dựng và tổ chức thực hiện kế hoạch phát triển chất lượng bền vững; hướng dẫn, hỗ trợ cán bộ quản lý cơ sở giáo dục phổ thông về quản trị chất lượng giáo dục nhà trường</a:t>
                      </a:r>
                      <a:r>
                        <a:rPr kumimoji="0" lang="en-US" sz="1800" kern="1200" smtClean="0">
                          <a:solidFill>
                            <a:schemeClr val="dk1"/>
                          </a:solidFill>
                          <a:effectLst/>
                          <a:latin typeface="Times New Roman" pitchFamily="18" charset="0"/>
                          <a:ea typeface="+mn-ea"/>
                          <a:cs typeface="Times New Roman" pitchFamily="18" charset="0"/>
                        </a:rPr>
                        <a:t>.</a:t>
                      </a:r>
                      <a:endParaRPr lang="en-US" sz="1700">
                        <a:latin typeface="Times New Roman" pitchFamily="18" charset="0"/>
                        <a:cs typeface="Times New Roman" pitchFamily="18" charset="0"/>
                      </a:endParaRPr>
                    </a:p>
                  </a:txBody>
                  <a:tcPr anchor="ctr"/>
                </a:tc>
                <a:tc>
                  <a:txBody>
                    <a:bodyPr/>
                    <a:lstStyle/>
                    <a:p>
                      <a:pPr algn="ctr"/>
                      <a:r>
                        <a:rPr lang="en-US" b="1" smtClean="0">
                          <a:latin typeface="Times New Roman" pitchFamily="18" charset="0"/>
                          <a:cs typeface="Times New Roman" pitchFamily="18" charset="0"/>
                        </a:rPr>
                        <a:t>Khá</a:t>
                      </a:r>
                    </a:p>
                  </a:txBody>
                  <a:tcPr anchor="ct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TC1.02.01</a:t>
                      </a:r>
                      <a:r>
                        <a:rPr lang="en-US" sz="1600" smtClean="0">
                          <a:latin typeface="Times New Roman" pitchFamily="18" charset="0"/>
                          <a:cs typeface="Times New Roman" pitchFamily="18" charset="0"/>
                        </a:rPr>
                        <a:t>. Kế</a:t>
                      </a:r>
                      <a:r>
                        <a:rPr lang="en-US" sz="1600" baseline="0" smtClean="0">
                          <a:latin typeface="Times New Roman" pitchFamily="18" charset="0"/>
                          <a:cs typeface="Times New Roman" pitchFamily="18" charset="0"/>
                        </a:rPr>
                        <a:t> hoạch năm học 2018 – 2019.</a:t>
                      </a:r>
                      <a:endParaRPr lang="en-US" sz="1600" b="1" smtClean="0">
                        <a:latin typeface="Times New Roman" pitchFamily="18" charset="0"/>
                        <a:cs typeface="Times New Roman" pitchFamily="18" charset="0"/>
                      </a:endParaRPr>
                    </a:p>
                    <a:p>
                      <a:pPr algn="just"/>
                      <a:r>
                        <a:rPr lang="en-US" sz="1600" b="1" smtClean="0">
                          <a:latin typeface="Times New Roman" pitchFamily="18" charset="0"/>
                          <a:cs typeface="Times New Roman" pitchFamily="18" charset="0"/>
                        </a:rPr>
                        <a:t>- TC2.10.01</a:t>
                      </a:r>
                      <a:r>
                        <a:rPr lang="en-US" sz="1600" b="0" smtClean="0">
                          <a:latin typeface="Times New Roman" pitchFamily="18" charset="0"/>
                          <a:cs typeface="Times New Roman" pitchFamily="18" charset="0"/>
                        </a:rPr>
                        <a:t>.  Báo</a:t>
                      </a:r>
                      <a:r>
                        <a:rPr lang="en-US" sz="1600" b="0" baseline="0" smtClean="0">
                          <a:latin typeface="Times New Roman" pitchFamily="18" charset="0"/>
                          <a:cs typeface="Times New Roman" pitchFamily="18" charset="0"/>
                        </a:rPr>
                        <a:t> cáo tự đánh giá chất lượng giáo dục.</a:t>
                      </a:r>
                    </a:p>
                    <a:p>
                      <a:pPr algn="just"/>
                      <a:r>
                        <a:rPr lang="en-US" sz="1600" b="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TC2.10.02</a:t>
                      </a:r>
                      <a:r>
                        <a:rPr lang="en-US" sz="1600" b="0" smtClean="0">
                          <a:latin typeface="Times New Roman" pitchFamily="18" charset="0"/>
                          <a:cs typeface="Times New Roman" pitchFamily="18" charset="0"/>
                        </a:rPr>
                        <a:t>. Kế</a:t>
                      </a:r>
                      <a:r>
                        <a:rPr lang="en-US" sz="1600" b="0" baseline="0" smtClean="0">
                          <a:latin typeface="Times New Roman" pitchFamily="18" charset="0"/>
                          <a:cs typeface="Times New Roman" pitchFamily="18" charset="0"/>
                        </a:rPr>
                        <a:t> hoạch cải tiến hoạt động nhằm nâng cao chất lượng giáo dục.</a:t>
                      </a:r>
                    </a:p>
                    <a:p>
                      <a:pPr algn="just"/>
                      <a:r>
                        <a:rPr lang="en-US" sz="1600" b="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TC2.10.03</a:t>
                      </a:r>
                      <a:r>
                        <a:rPr lang="en-US" sz="1600" b="0" smtClean="0">
                          <a:latin typeface="Times New Roman" pitchFamily="18" charset="0"/>
                          <a:cs typeface="Times New Roman" pitchFamily="18" charset="0"/>
                        </a:rPr>
                        <a:t>. Biên</a:t>
                      </a:r>
                      <a:r>
                        <a:rPr lang="en-US" sz="1600" b="0" baseline="0" smtClean="0">
                          <a:latin typeface="Times New Roman" pitchFamily="18" charset="0"/>
                          <a:cs typeface="Times New Roman" pitchFamily="18" charset="0"/>
                        </a:rPr>
                        <a:t> bản họp giữa HT với GVCN đầu tuần.</a:t>
                      </a:r>
                    </a:p>
                  </a:txBody>
                  <a:tcPr anchor="ctr"/>
                </a:tc>
              </a:tr>
            </a:tbl>
          </a:graphicData>
        </a:graphic>
      </p:graphicFrame>
    </p:spTree>
    <p:extLst>
      <p:ext uri="{BB962C8B-B14F-4D97-AF65-F5344CB8AC3E}">
        <p14:creationId xmlns:p14="http://schemas.microsoft.com/office/powerpoint/2010/main" val="39154349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195"/>
            <a:ext cx="8534400" cy="990600"/>
          </a:xfrm>
        </p:spPr>
        <p:txBody>
          <a:bodyPr>
            <a:noAutofit/>
          </a:bodyPr>
          <a:lstStyle/>
          <a:p>
            <a:r>
              <a:rPr lang="en-US" sz="2800" b="1" smtClean="0">
                <a:solidFill>
                  <a:schemeClr val="accent1"/>
                </a:solidFill>
                <a:latin typeface="Times New Roman" pitchFamily="18" charset="0"/>
                <a:cs typeface="Times New Roman" pitchFamily="18" charset="0"/>
              </a:rPr>
              <a:t>Tiêu chuẩn 3. Xây dựng môi trường giáo dục.</a:t>
            </a:r>
            <a:br>
              <a:rPr lang="en-US" sz="2800" b="1" smtClean="0">
                <a:solidFill>
                  <a:schemeClr val="accent1"/>
                </a:solidFill>
                <a:latin typeface="Times New Roman" pitchFamily="18" charset="0"/>
                <a:cs typeface="Times New Roman" pitchFamily="18" charset="0"/>
              </a:rPr>
            </a:br>
            <a:r>
              <a:rPr lang="en-US" sz="2500" b="1" smtClean="0">
                <a:solidFill>
                  <a:schemeClr val="accent1"/>
                </a:solidFill>
                <a:latin typeface="Times New Roman" pitchFamily="18" charset="0"/>
                <a:cs typeface="Times New Roman" pitchFamily="18" charset="0"/>
              </a:rPr>
              <a:t> </a:t>
            </a:r>
            <a:r>
              <a:rPr lang="en-US" sz="2300" b="1" smtClean="0">
                <a:solidFill>
                  <a:schemeClr val="tx1"/>
                </a:solidFill>
                <a:latin typeface="Times New Roman" pitchFamily="18" charset="0"/>
                <a:cs typeface="Times New Roman" pitchFamily="18" charset="0"/>
              </a:rPr>
              <a:t>Tiêu chí 11. </a:t>
            </a:r>
            <a:r>
              <a:rPr lang="vi-VN" sz="2300" b="1">
                <a:solidFill>
                  <a:schemeClr val="tx1"/>
                </a:solidFill>
                <a:latin typeface="Times New Roman" pitchFamily="18" charset="0"/>
                <a:cs typeface="Times New Roman" pitchFamily="18" charset="0"/>
              </a:rPr>
              <a:t>Xây dựng văn hóa nhà </a:t>
            </a:r>
            <a:r>
              <a:rPr lang="vi-VN" sz="2300" b="1" smtClean="0">
                <a:solidFill>
                  <a:schemeClr val="tx1"/>
                </a:solidFill>
                <a:latin typeface="Times New Roman" pitchFamily="18" charset="0"/>
                <a:cs typeface="Times New Roman" pitchFamily="18" charset="0"/>
              </a:rPr>
              <a:t>trường</a:t>
            </a:r>
            <a:r>
              <a:rPr lang="en-US" sz="2300" b="1" smtClean="0">
                <a:solidFill>
                  <a:schemeClr val="tx1"/>
                </a:solidFill>
                <a:latin typeface="Times New Roman" pitchFamily="18" charset="0"/>
                <a:cs typeface="Times New Roman" pitchFamily="18" charset="0"/>
              </a:rPr>
              <a:t>.</a:t>
            </a:r>
            <a:endParaRPr lang="en-US" sz="2300" b="1">
              <a:solidFill>
                <a:schemeClr val="tx1"/>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571043337"/>
              </p:ext>
            </p:extLst>
          </p:nvPr>
        </p:nvGraphicFramePr>
        <p:xfrm>
          <a:off x="301625" y="1527174"/>
          <a:ext cx="8504238" cy="4797426"/>
        </p:xfrm>
        <a:graphic>
          <a:graphicData uri="http://schemas.openxmlformats.org/drawingml/2006/table">
            <a:tbl>
              <a:tblPr firstRow="1" bandRow="1">
                <a:tableStyleId>{5C22544A-7EE6-4342-B048-85BDC9FD1C3A}</a:tableStyleId>
              </a:tblPr>
              <a:tblGrid>
                <a:gridCol w="4879975"/>
                <a:gridCol w="1143000"/>
                <a:gridCol w="2481263"/>
              </a:tblGrid>
              <a:tr h="763227">
                <a:tc>
                  <a:txBody>
                    <a:bodyPr/>
                    <a:lstStyle/>
                    <a:p>
                      <a:pPr algn="ctr"/>
                      <a:r>
                        <a:rPr lang="en-US" smtClean="0">
                          <a:latin typeface="Times New Roman" pitchFamily="18" charset="0"/>
                          <a:cs typeface="Times New Roman" pitchFamily="18" charset="0"/>
                        </a:rPr>
                        <a:t>Mức</a:t>
                      </a:r>
                      <a:r>
                        <a:rPr lang="en-US" baseline="0" smtClean="0">
                          <a:latin typeface="Times New Roman" pitchFamily="18" charset="0"/>
                          <a:cs typeface="Times New Roman" pitchFamily="18" charset="0"/>
                        </a:rPr>
                        <a:t> yêu cầu của tiêu chí </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Tự</a:t>
                      </a:r>
                      <a:r>
                        <a:rPr lang="en-US" baseline="0" smtClean="0">
                          <a:latin typeface="Times New Roman" pitchFamily="18" charset="0"/>
                          <a:cs typeface="Times New Roman" pitchFamily="18" charset="0"/>
                        </a:rPr>
                        <a:t> </a:t>
                      </a:r>
                    </a:p>
                    <a:p>
                      <a:pPr algn="ctr"/>
                      <a:r>
                        <a:rPr lang="en-US" baseline="0" smtClean="0">
                          <a:latin typeface="Times New Roman" pitchFamily="18" charset="0"/>
                          <a:cs typeface="Times New Roman" pitchFamily="18" charset="0"/>
                        </a:rPr>
                        <a:t>đánh  giá</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Minh chứng</a:t>
                      </a:r>
                      <a:endParaRPr lang="en-US">
                        <a:latin typeface="Times New Roman" pitchFamily="18" charset="0"/>
                        <a:cs typeface="Times New Roman" pitchFamily="18" charset="0"/>
                      </a:endParaRPr>
                    </a:p>
                  </a:txBody>
                  <a:tcPr anchor="ctr"/>
                </a:tc>
              </a:tr>
              <a:tr h="4034199">
                <a:tc>
                  <a:txBody>
                    <a:bodyPr/>
                    <a:lstStyle/>
                    <a:p>
                      <a:pPr marL="285750" indent="-285750" algn="just">
                        <a:buFont typeface="Arial" pitchFamily="34" charset="0"/>
                        <a:buChar char="•"/>
                      </a:pPr>
                      <a:r>
                        <a:rPr lang="en-US" sz="1800" smtClean="0">
                          <a:latin typeface="Times New Roman" pitchFamily="18" charset="0"/>
                          <a:cs typeface="Times New Roman" pitchFamily="18" charset="0"/>
                        </a:rPr>
                        <a:t> </a:t>
                      </a:r>
                      <a:r>
                        <a:rPr kumimoji="0" lang="pl-PL" sz="1800" kern="1200" smtClean="0">
                          <a:solidFill>
                            <a:schemeClr val="dk1"/>
                          </a:solidFill>
                          <a:effectLst/>
                          <a:latin typeface="Times New Roman" pitchFamily="18" charset="0"/>
                          <a:ea typeface="+mn-ea"/>
                          <a:cs typeface="Times New Roman" pitchFamily="18" charset="0"/>
                        </a:rPr>
                        <a:t>Mức đạt: chỉ đạo xây dựng và tổ chức thực hiện nội quy, quy tắc văn hóa ứng xử của nhà trường theo quy định</a:t>
                      </a:r>
                      <a:r>
                        <a:rPr kumimoji="0" lang="en-US" sz="1800" kern="1200" smtClean="0">
                          <a:solidFill>
                            <a:schemeClr val="dk1"/>
                          </a:solidFill>
                          <a:effectLst/>
                          <a:latin typeface="Times New Roman" pitchFamily="18" charset="0"/>
                          <a:ea typeface="+mn-ea"/>
                          <a:cs typeface="Times New Roman" pitchFamily="18" charset="0"/>
                        </a:rPr>
                        <a:t>.</a:t>
                      </a:r>
                    </a:p>
                    <a:p>
                      <a:pPr marL="0" indent="0" algn="just">
                        <a:buFont typeface="Arial" pitchFamily="34" charset="0"/>
                        <a:buNone/>
                      </a:pPr>
                      <a:endParaRPr kumimoji="0" lang="en-US" sz="1800" kern="1200" smtClean="0">
                        <a:solidFill>
                          <a:schemeClr val="dk1"/>
                        </a:solidFill>
                        <a:effectLst/>
                        <a:latin typeface="Times New Roman" pitchFamily="18" charset="0"/>
                        <a:ea typeface="+mn-ea"/>
                        <a:cs typeface="Times New Roman" pitchFamily="18" charset="0"/>
                      </a:endParaRPr>
                    </a:p>
                    <a:p>
                      <a:pPr marL="285750" indent="-285750" algn="just">
                        <a:buFont typeface="Arial" pitchFamily="34" charset="0"/>
                        <a:buChar char="•"/>
                      </a:pPr>
                      <a:r>
                        <a:rPr kumimoji="0" lang="pl-PL" sz="1800" kern="1200" smtClean="0">
                          <a:solidFill>
                            <a:schemeClr val="dk1"/>
                          </a:solidFill>
                          <a:effectLst/>
                          <a:latin typeface="Times New Roman" pitchFamily="18" charset="0"/>
                          <a:ea typeface="+mn-ea"/>
                          <a:cs typeface="Times New Roman" pitchFamily="18" charset="0"/>
                        </a:rPr>
                        <a:t>Mức khá: xây dựng được các điển hình tiên tiến về thực hiện nội quy, quy tắc văn hóa ứng xử; phát hiện, ngăn chặn, xử lý kịp thời các trường hợp vi phạm nội quy, quy tắc văn hóa ứng xử của nhà trường</a:t>
                      </a:r>
                      <a:r>
                        <a:rPr kumimoji="0" lang="en-US" sz="1800" kern="1200" smtClean="0">
                          <a:solidFill>
                            <a:schemeClr val="dk1"/>
                          </a:solidFill>
                          <a:effectLst/>
                          <a:latin typeface="Times New Roman" pitchFamily="18" charset="0"/>
                          <a:ea typeface="+mn-ea"/>
                          <a:cs typeface="Times New Roman" pitchFamily="18" charset="0"/>
                        </a:rPr>
                        <a:t>.</a:t>
                      </a:r>
                    </a:p>
                    <a:p>
                      <a:pPr marL="0" indent="0" algn="just">
                        <a:buFont typeface="Arial" pitchFamily="34" charset="0"/>
                        <a:buNone/>
                      </a:pPr>
                      <a:endParaRPr kumimoji="0" lang="en-US" sz="1800" kern="1200" smtClean="0">
                        <a:solidFill>
                          <a:schemeClr val="dk1"/>
                        </a:solidFill>
                        <a:effectLst/>
                        <a:latin typeface="Times New Roman" pitchFamily="18" charset="0"/>
                        <a:ea typeface="+mn-ea"/>
                        <a:cs typeface="Times New Roman" pitchFamily="18" charset="0"/>
                      </a:endParaRPr>
                    </a:p>
                    <a:p>
                      <a:pPr marL="285750" indent="-285750" algn="just">
                        <a:buFont typeface="Arial" pitchFamily="34" charset="0"/>
                        <a:buChar char="•"/>
                      </a:pPr>
                      <a:r>
                        <a:rPr kumimoji="0" lang="pl-PL" sz="1800" kern="1200" smtClean="0">
                          <a:solidFill>
                            <a:schemeClr val="dk1"/>
                          </a:solidFill>
                          <a:effectLst/>
                          <a:latin typeface="Times New Roman" pitchFamily="18" charset="0"/>
                          <a:ea typeface="+mn-ea"/>
                          <a:cs typeface="Times New Roman" pitchFamily="18" charset="0"/>
                        </a:rPr>
                        <a:t>Mức tốt: tạo lập được môi trường văn hóa lành mạnh, thân thiện trong nhà trường và hướng dẫn, hỗ trợ cán bộ quản lý cơ sở giáo dục phổ thông về xây dựng văn hóa nhà trường</a:t>
                      </a:r>
                      <a:r>
                        <a:rPr kumimoji="0" lang="en-US" sz="1800" kern="1200" smtClean="0">
                          <a:solidFill>
                            <a:schemeClr val="dk1"/>
                          </a:solidFill>
                          <a:effectLst/>
                          <a:latin typeface="Times New Roman" pitchFamily="18" charset="0"/>
                          <a:ea typeface="+mn-ea"/>
                          <a:cs typeface="Times New Roman" pitchFamily="18" charset="0"/>
                        </a:rPr>
                        <a:t>.</a:t>
                      </a:r>
                      <a:endParaRPr lang="en-US" sz="1800">
                        <a:latin typeface="Times New Roman" pitchFamily="18" charset="0"/>
                        <a:cs typeface="Times New Roman" pitchFamily="18" charset="0"/>
                      </a:endParaRPr>
                    </a:p>
                  </a:txBody>
                  <a:tcPr anchor="ctr"/>
                </a:tc>
                <a:tc>
                  <a:txBody>
                    <a:bodyPr/>
                    <a:lstStyle/>
                    <a:p>
                      <a:pPr algn="ctr"/>
                      <a:r>
                        <a:rPr lang="en-US" b="1" smtClean="0">
                          <a:latin typeface="Times New Roman" pitchFamily="18" charset="0"/>
                          <a:cs typeface="Times New Roman" pitchFamily="18" charset="0"/>
                        </a:rPr>
                        <a:t>Khá</a:t>
                      </a:r>
                    </a:p>
                  </a:txBody>
                  <a:tcPr anchor="ctr"/>
                </a:tc>
                <a:tc>
                  <a:txBody>
                    <a:bodyPr/>
                    <a:lstStyle/>
                    <a:p>
                      <a:pPr algn="just"/>
                      <a:r>
                        <a:rPr lang="en-US" smtClean="0"/>
                        <a:t>- </a:t>
                      </a:r>
                      <a:r>
                        <a:rPr lang="en-US" sz="1600" b="1" smtClean="0">
                          <a:latin typeface="Times New Roman" pitchFamily="18" charset="0"/>
                          <a:cs typeface="Times New Roman" pitchFamily="18" charset="0"/>
                        </a:rPr>
                        <a:t>TC3.11.01</a:t>
                      </a:r>
                      <a:r>
                        <a:rPr lang="en-US" sz="1600" smtClean="0">
                          <a:latin typeface="Times New Roman" pitchFamily="18" charset="0"/>
                          <a:cs typeface="Times New Roman" pitchFamily="18" charset="0"/>
                        </a:rPr>
                        <a:t>. Qui tắc</a:t>
                      </a:r>
                      <a:r>
                        <a:rPr lang="en-US" sz="1600" baseline="0" smtClean="0">
                          <a:latin typeface="Times New Roman" pitchFamily="18" charset="0"/>
                          <a:cs typeface="Times New Roman" pitchFamily="18" charset="0"/>
                        </a:rPr>
                        <a:t> văn hóa ứng xử trong nhà trường.</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TC3.11.02</a:t>
                      </a:r>
                      <a:r>
                        <a:rPr lang="en-US" sz="1600" smtClean="0">
                          <a:latin typeface="Times New Roman" pitchFamily="18" charset="0"/>
                          <a:cs typeface="Times New Roman" pitchFamily="18" charset="0"/>
                        </a:rPr>
                        <a:t>. Qui chế</a:t>
                      </a:r>
                      <a:r>
                        <a:rPr lang="en-US" sz="1600" baseline="0" smtClean="0">
                          <a:latin typeface="Times New Roman" pitchFamily="18" charset="0"/>
                          <a:cs typeface="Times New Roman" pitchFamily="18" charset="0"/>
                        </a:rPr>
                        <a:t> tiếp công dân.</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TC3.11.03</a:t>
                      </a:r>
                      <a:r>
                        <a:rPr lang="en-US" sz="1600" smtClean="0">
                          <a:latin typeface="Times New Roman" pitchFamily="18" charset="0"/>
                          <a:cs typeface="Times New Roman" pitchFamily="18" charset="0"/>
                        </a:rPr>
                        <a:t>.</a:t>
                      </a:r>
                      <a:r>
                        <a:rPr lang="en-US" sz="1600" baseline="0" smtClean="0">
                          <a:latin typeface="Times New Roman" pitchFamily="18" charset="0"/>
                          <a:cs typeface="Times New Roman" pitchFamily="18" charset="0"/>
                        </a:rPr>
                        <a:t> Biên bản họp HĐCM hàng tháng.</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TC3.11.04</a:t>
                      </a:r>
                      <a:r>
                        <a:rPr lang="en-US" sz="1600" smtClean="0">
                          <a:latin typeface="Times New Roman" pitchFamily="18" charset="0"/>
                          <a:cs typeface="Times New Roman" pitchFamily="18" charset="0"/>
                        </a:rPr>
                        <a:t>. Hồ</a:t>
                      </a:r>
                      <a:r>
                        <a:rPr lang="en-US" sz="1600" baseline="0" smtClean="0">
                          <a:latin typeface="Times New Roman" pitchFamily="18" charset="0"/>
                          <a:cs typeface="Times New Roman" pitchFamily="18" charset="0"/>
                        </a:rPr>
                        <a:t> sơ HĐ giáo dục học sinh.</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TC3.11.05</a:t>
                      </a:r>
                      <a:r>
                        <a:rPr lang="en-US" sz="1600" smtClean="0">
                          <a:latin typeface="Times New Roman" pitchFamily="18" charset="0"/>
                          <a:cs typeface="Times New Roman" pitchFamily="18" charset="0"/>
                        </a:rPr>
                        <a:t>. Biên</a:t>
                      </a:r>
                      <a:r>
                        <a:rPr lang="en-US" sz="1600" baseline="0" smtClean="0">
                          <a:latin typeface="Times New Roman" pitchFamily="18" charset="0"/>
                          <a:cs typeface="Times New Roman" pitchFamily="18" charset="0"/>
                        </a:rPr>
                        <a:t> bản làm việc giữa BGH với giáo viên.</a:t>
                      </a:r>
                      <a:endParaRPr lang="en-US" sz="1600">
                        <a:latin typeface="Times New Roman" pitchFamily="18" charset="0"/>
                        <a:cs typeface="Times New Roman" pitchFamily="18" charset="0"/>
                      </a:endParaRPr>
                    </a:p>
                  </a:txBody>
                  <a:tcPr anchor="ctr"/>
                </a:tc>
              </a:tr>
            </a:tbl>
          </a:graphicData>
        </a:graphic>
      </p:graphicFrame>
    </p:spTree>
    <p:extLst>
      <p:ext uri="{BB962C8B-B14F-4D97-AF65-F5344CB8AC3E}">
        <p14:creationId xmlns:p14="http://schemas.microsoft.com/office/powerpoint/2010/main" val="39154349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195"/>
            <a:ext cx="8534400" cy="990600"/>
          </a:xfrm>
        </p:spPr>
        <p:txBody>
          <a:bodyPr>
            <a:noAutofit/>
          </a:bodyPr>
          <a:lstStyle/>
          <a:p>
            <a:r>
              <a:rPr lang="en-US" sz="2800" b="1" smtClean="0">
                <a:solidFill>
                  <a:schemeClr val="accent1"/>
                </a:solidFill>
                <a:latin typeface="Times New Roman" pitchFamily="18" charset="0"/>
                <a:cs typeface="Times New Roman" pitchFamily="18" charset="0"/>
              </a:rPr>
              <a:t>Tiêu chuẩn 3. Xây dựng môi trường giáo dục.</a:t>
            </a:r>
            <a:br>
              <a:rPr lang="en-US" sz="2800" b="1" smtClean="0">
                <a:solidFill>
                  <a:schemeClr val="accent1"/>
                </a:solidFill>
                <a:latin typeface="Times New Roman" pitchFamily="18" charset="0"/>
                <a:cs typeface="Times New Roman" pitchFamily="18" charset="0"/>
              </a:rPr>
            </a:br>
            <a:r>
              <a:rPr lang="en-US" sz="2500" b="1" smtClean="0">
                <a:solidFill>
                  <a:schemeClr val="accent1"/>
                </a:solidFill>
                <a:latin typeface="Times New Roman" pitchFamily="18" charset="0"/>
                <a:cs typeface="Times New Roman" pitchFamily="18" charset="0"/>
              </a:rPr>
              <a:t> </a:t>
            </a:r>
            <a:r>
              <a:rPr lang="en-US" sz="2300" b="1" smtClean="0">
                <a:solidFill>
                  <a:schemeClr val="tx1"/>
                </a:solidFill>
                <a:latin typeface="Times New Roman" pitchFamily="18" charset="0"/>
                <a:cs typeface="Times New Roman" pitchFamily="18" charset="0"/>
              </a:rPr>
              <a:t>Tiêu chí 12. </a:t>
            </a:r>
            <a:r>
              <a:rPr lang="vi-VN" sz="2300" b="1">
                <a:solidFill>
                  <a:schemeClr val="tx1"/>
                </a:solidFill>
                <a:latin typeface="Times New Roman" pitchFamily="18" charset="0"/>
                <a:cs typeface="Times New Roman" pitchFamily="18" charset="0"/>
              </a:rPr>
              <a:t>Thực hiện dân chủ cơ sở trong nhà </a:t>
            </a:r>
            <a:r>
              <a:rPr lang="vi-VN" sz="2300" b="1" smtClean="0">
                <a:solidFill>
                  <a:schemeClr val="tx1"/>
                </a:solidFill>
                <a:latin typeface="Times New Roman" pitchFamily="18" charset="0"/>
                <a:cs typeface="Times New Roman" pitchFamily="18" charset="0"/>
              </a:rPr>
              <a:t>trường</a:t>
            </a:r>
            <a:r>
              <a:rPr lang="en-US" sz="2300" b="1" smtClean="0">
                <a:solidFill>
                  <a:schemeClr val="tx1"/>
                </a:solidFill>
                <a:latin typeface="Times New Roman" pitchFamily="18" charset="0"/>
                <a:cs typeface="Times New Roman" pitchFamily="18" charset="0"/>
              </a:rPr>
              <a:t>.</a:t>
            </a:r>
            <a:endParaRPr lang="en-US" sz="2300" b="1">
              <a:solidFill>
                <a:schemeClr val="tx1"/>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275788696"/>
              </p:ext>
            </p:extLst>
          </p:nvPr>
        </p:nvGraphicFramePr>
        <p:xfrm>
          <a:off x="301625" y="1527174"/>
          <a:ext cx="8504238" cy="4797426"/>
        </p:xfrm>
        <a:graphic>
          <a:graphicData uri="http://schemas.openxmlformats.org/drawingml/2006/table">
            <a:tbl>
              <a:tblPr firstRow="1" bandRow="1">
                <a:tableStyleId>{5C22544A-7EE6-4342-B048-85BDC9FD1C3A}</a:tableStyleId>
              </a:tblPr>
              <a:tblGrid>
                <a:gridCol w="4879975"/>
                <a:gridCol w="1143000"/>
                <a:gridCol w="2481263"/>
              </a:tblGrid>
              <a:tr h="763227">
                <a:tc>
                  <a:txBody>
                    <a:bodyPr/>
                    <a:lstStyle/>
                    <a:p>
                      <a:pPr algn="ctr"/>
                      <a:r>
                        <a:rPr lang="en-US" smtClean="0">
                          <a:latin typeface="Times New Roman" pitchFamily="18" charset="0"/>
                          <a:cs typeface="Times New Roman" pitchFamily="18" charset="0"/>
                        </a:rPr>
                        <a:t>Mức</a:t>
                      </a:r>
                      <a:r>
                        <a:rPr lang="en-US" baseline="0" smtClean="0">
                          <a:latin typeface="Times New Roman" pitchFamily="18" charset="0"/>
                          <a:cs typeface="Times New Roman" pitchFamily="18" charset="0"/>
                        </a:rPr>
                        <a:t> yêu cầu của tiêu chí </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Tự</a:t>
                      </a:r>
                      <a:r>
                        <a:rPr lang="en-US" baseline="0" smtClean="0">
                          <a:latin typeface="Times New Roman" pitchFamily="18" charset="0"/>
                          <a:cs typeface="Times New Roman" pitchFamily="18" charset="0"/>
                        </a:rPr>
                        <a:t> </a:t>
                      </a:r>
                    </a:p>
                    <a:p>
                      <a:pPr algn="ctr"/>
                      <a:r>
                        <a:rPr lang="en-US" baseline="0" smtClean="0">
                          <a:latin typeface="Times New Roman" pitchFamily="18" charset="0"/>
                          <a:cs typeface="Times New Roman" pitchFamily="18" charset="0"/>
                        </a:rPr>
                        <a:t>đánh  giá</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Minh chứng</a:t>
                      </a:r>
                      <a:endParaRPr lang="en-US">
                        <a:latin typeface="Times New Roman" pitchFamily="18" charset="0"/>
                        <a:cs typeface="Times New Roman" pitchFamily="18" charset="0"/>
                      </a:endParaRPr>
                    </a:p>
                  </a:txBody>
                  <a:tcPr anchor="ctr"/>
                </a:tc>
              </a:tr>
              <a:tr h="4034199">
                <a:tc>
                  <a:txBody>
                    <a:bodyPr/>
                    <a:lstStyle/>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đạt: </a:t>
                      </a:r>
                      <a:r>
                        <a:rPr kumimoji="0" lang="pl-PL" sz="1800" kern="1200" smtClean="0">
                          <a:solidFill>
                            <a:schemeClr val="dk1"/>
                          </a:solidFill>
                          <a:effectLst/>
                          <a:latin typeface="Times New Roman" pitchFamily="18" charset="0"/>
                          <a:ea typeface="+mn-ea"/>
                          <a:cs typeface="Times New Roman" pitchFamily="18" charset="0"/>
                        </a:rPr>
                        <a:t>chỉ đạo xây dựng và tổ chức thực hiện quy chế dân chủ cơ sở ở trường học theo quy định</a:t>
                      </a:r>
                      <a:r>
                        <a:rPr kumimoji="0" lang="en-US" sz="1800" kern="1200" smtClean="0">
                          <a:solidFill>
                            <a:schemeClr val="dk1"/>
                          </a:solidFill>
                          <a:effectLst/>
                          <a:latin typeface="Times New Roman" pitchFamily="18" charset="0"/>
                          <a:ea typeface="+mn-ea"/>
                          <a:cs typeface="Times New Roman" pitchFamily="18" charset="0"/>
                        </a:rPr>
                        <a:t>.</a:t>
                      </a:r>
                    </a:p>
                    <a:p>
                      <a:pPr marL="0" indent="0" algn="just">
                        <a:buFont typeface="Arial" pitchFamily="34" charset="0"/>
                        <a:buNone/>
                      </a:pPr>
                      <a:endParaRPr kumimoji="0" lang="en-US" sz="1800" kern="1200" smtClean="0">
                        <a:solidFill>
                          <a:schemeClr val="dk1"/>
                        </a:solidFill>
                        <a:effectLst/>
                        <a:latin typeface="Times New Roman" pitchFamily="18" charset="0"/>
                        <a:ea typeface="+mn-ea"/>
                        <a:cs typeface="Times New Roman" pitchFamily="18" charset="0"/>
                      </a:endParaRPr>
                    </a:p>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khá: </a:t>
                      </a:r>
                      <a:r>
                        <a:rPr kumimoji="0" lang="pl-PL" sz="1800" kern="1200" smtClean="0">
                          <a:solidFill>
                            <a:schemeClr val="dk1"/>
                          </a:solidFill>
                          <a:effectLst/>
                          <a:latin typeface="Times New Roman" pitchFamily="18" charset="0"/>
                          <a:ea typeface="+mn-ea"/>
                          <a:cs typeface="Times New Roman" pitchFamily="18" charset="0"/>
                        </a:rPr>
                        <a:t>khuyến khích mọi thành viên tham gia thực hiện quy chế dân chủ ở cơ sở; bảo vệ những cá nhân công khai bày tỏ ý kiến; phát hiện, ngăn chặn, xử lý kịp thời các trường hợp vi phạm quy chế dân chủ ở trong nhà trường</a:t>
                      </a:r>
                      <a:r>
                        <a:rPr kumimoji="0" lang="en-US" sz="1800" kern="1200" smtClean="0">
                          <a:solidFill>
                            <a:schemeClr val="dk1"/>
                          </a:solidFill>
                          <a:effectLst/>
                          <a:latin typeface="Times New Roman" pitchFamily="18" charset="0"/>
                          <a:ea typeface="+mn-ea"/>
                          <a:cs typeface="Times New Roman" pitchFamily="18" charset="0"/>
                        </a:rPr>
                        <a:t>.</a:t>
                      </a:r>
                    </a:p>
                    <a:p>
                      <a:pPr marL="0" indent="0" algn="just">
                        <a:buFont typeface="Arial" pitchFamily="34" charset="0"/>
                        <a:buNone/>
                      </a:pPr>
                      <a:endParaRPr kumimoji="0" lang="en-US" sz="1800" kern="1200" smtClean="0">
                        <a:solidFill>
                          <a:schemeClr val="dk1"/>
                        </a:solidFill>
                        <a:effectLst/>
                        <a:latin typeface="Times New Roman" pitchFamily="18" charset="0"/>
                        <a:ea typeface="+mn-ea"/>
                        <a:cs typeface="Times New Roman" pitchFamily="18" charset="0"/>
                      </a:endParaRPr>
                    </a:p>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tốt:</a:t>
                      </a:r>
                      <a:r>
                        <a:rPr kumimoji="0" lang="pl-PL" sz="1800" kern="1200" smtClean="0">
                          <a:solidFill>
                            <a:schemeClr val="dk1"/>
                          </a:solidFill>
                          <a:effectLst/>
                          <a:latin typeface="Times New Roman" pitchFamily="18" charset="0"/>
                          <a:ea typeface="+mn-ea"/>
                          <a:cs typeface="Times New Roman" pitchFamily="18" charset="0"/>
                        </a:rPr>
                        <a:t> tạo lập được môi trường dân chủ trong nhà trường và hướng dẫn, hỗ trợ cán bộ quản lý cơ sở giáo dục phổ thông về thực hiện dân chủ cơ sở ở trong nhà trường</a:t>
                      </a:r>
                      <a:r>
                        <a:rPr kumimoji="0" lang="en-US" sz="1800" kern="1200" smtClean="0">
                          <a:solidFill>
                            <a:schemeClr val="dk1"/>
                          </a:solidFill>
                          <a:effectLst/>
                          <a:latin typeface="Times New Roman" pitchFamily="18" charset="0"/>
                          <a:ea typeface="+mn-ea"/>
                          <a:cs typeface="Times New Roman" pitchFamily="18" charset="0"/>
                        </a:rPr>
                        <a:t>. </a:t>
                      </a:r>
                      <a:endParaRPr lang="en-US" sz="1800">
                        <a:latin typeface="Times New Roman" pitchFamily="18" charset="0"/>
                        <a:cs typeface="Times New Roman" pitchFamily="18" charset="0"/>
                      </a:endParaRPr>
                    </a:p>
                  </a:txBody>
                  <a:tcPr anchor="ctr"/>
                </a:tc>
                <a:tc>
                  <a:txBody>
                    <a:bodyPr/>
                    <a:lstStyle/>
                    <a:p>
                      <a:pPr algn="ctr"/>
                      <a:r>
                        <a:rPr lang="en-US" b="1" smtClean="0">
                          <a:latin typeface="Times New Roman" pitchFamily="18" charset="0"/>
                          <a:cs typeface="Times New Roman" pitchFamily="18" charset="0"/>
                        </a:rPr>
                        <a:t>Tốt</a:t>
                      </a:r>
                    </a:p>
                  </a:txBody>
                  <a:tcPr anchor="ctr"/>
                </a:tc>
                <a:tc>
                  <a:txBody>
                    <a:bodyPr/>
                    <a:lstStyle/>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TC3.12.01</a:t>
                      </a:r>
                      <a:r>
                        <a:rPr lang="en-US" sz="1600" smtClean="0">
                          <a:latin typeface="Times New Roman" pitchFamily="18" charset="0"/>
                          <a:cs typeface="Times New Roman" pitchFamily="18" charset="0"/>
                        </a:rPr>
                        <a:t>. Quy chế</a:t>
                      </a:r>
                      <a:r>
                        <a:rPr lang="en-US" sz="1600" baseline="0" smtClean="0">
                          <a:latin typeface="Times New Roman" pitchFamily="18" charset="0"/>
                          <a:cs typeface="Times New Roman" pitchFamily="18" charset="0"/>
                        </a:rPr>
                        <a:t> dân chủ cơ sở.</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TC3.12.02</a:t>
                      </a:r>
                      <a:r>
                        <a:rPr lang="en-US" sz="1600" smtClean="0">
                          <a:latin typeface="Times New Roman" pitchFamily="18" charset="0"/>
                          <a:cs typeface="Times New Roman" pitchFamily="18" charset="0"/>
                        </a:rPr>
                        <a:t>. Biên</a:t>
                      </a:r>
                      <a:r>
                        <a:rPr lang="en-US" sz="1600" baseline="0" smtClean="0">
                          <a:latin typeface="Times New Roman" pitchFamily="18" charset="0"/>
                          <a:cs typeface="Times New Roman" pitchFamily="18" charset="0"/>
                        </a:rPr>
                        <a:t> bản họp Cấp ủy, BGH.</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TC3.12.03.</a:t>
                      </a:r>
                      <a:r>
                        <a:rPr lang="en-US" sz="1600" smtClean="0">
                          <a:latin typeface="Times New Roman" pitchFamily="18" charset="0"/>
                          <a:cs typeface="Times New Roman" pitchFamily="18" charset="0"/>
                        </a:rPr>
                        <a:t> Biên</a:t>
                      </a:r>
                      <a:r>
                        <a:rPr lang="en-US" sz="1600" baseline="0" smtClean="0">
                          <a:latin typeface="Times New Roman" pitchFamily="18" charset="0"/>
                          <a:cs typeface="Times New Roman" pitchFamily="18" charset="0"/>
                        </a:rPr>
                        <a:t> bản họp giữa BGH với BĐD CMHS; Biên bản họp CMHS các đợt.</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TC3.12.04</a:t>
                      </a:r>
                      <a:r>
                        <a:rPr lang="en-US" sz="1600" smtClean="0">
                          <a:latin typeface="Times New Roman" pitchFamily="18" charset="0"/>
                          <a:cs typeface="Times New Roman" pitchFamily="18" charset="0"/>
                        </a:rPr>
                        <a:t>. Hình</a:t>
                      </a:r>
                      <a:r>
                        <a:rPr lang="en-US" sz="1600" baseline="0" smtClean="0">
                          <a:latin typeface="Times New Roman" pitchFamily="18" charset="0"/>
                          <a:cs typeface="Times New Roman" pitchFamily="18" charset="0"/>
                        </a:rPr>
                        <a:t> ảnh, biên bản đối thoại giữa BGH với học sinh.</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TC3.12.05</a:t>
                      </a:r>
                      <a:r>
                        <a:rPr lang="en-US" sz="1600" smtClean="0">
                          <a:latin typeface="Times New Roman" pitchFamily="18" charset="0"/>
                          <a:cs typeface="Times New Roman" pitchFamily="18" charset="0"/>
                        </a:rPr>
                        <a:t>. Sổ</a:t>
                      </a:r>
                      <a:r>
                        <a:rPr lang="en-US" sz="1600" baseline="0" smtClean="0">
                          <a:latin typeface="Times New Roman" pitchFamily="18" charset="0"/>
                          <a:cs typeface="Times New Roman" pitchFamily="18" charset="0"/>
                        </a:rPr>
                        <a:t> tiếp công dân.</a:t>
                      </a:r>
                    </a:p>
                    <a:p>
                      <a:pPr algn="just"/>
                      <a:r>
                        <a:rPr lang="en-US" sz="1600" baseline="0" smtClean="0">
                          <a:latin typeface="Times New Roman" pitchFamily="18" charset="0"/>
                          <a:cs typeface="Times New Roman" pitchFamily="18" charset="0"/>
                        </a:rPr>
                        <a:t>- </a:t>
                      </a:r>
                      <a:r>
                        <a:rPr lang="en-US" sz="1600" b="1" baseline="0" smtClean="0">
                          <a:latin typeface="Times New Roman" pitchFamily="18" charset="0"/>
                          <a:cs typeface="Times New Roman" pitchFamily="18" charset="0"/>
                        </a:rPr>
                        <a:t>TC3.12.06</a:t>
                      </a:r>
                      <a:r>
                        <a:rPr lang="en-US" sz="1600" baseline="0" smtClean="0">
                          <a:latin typeface="Times New Roman" pitchFamily="18" charset="0"/>
                          <a:cs typeface="Times New Roman" pitchFamily="18" charset="0"/>
                        </a:rPr>
                        <a:t>. Biên bản ghi nhận các giải đáp thắc mắc của HT với GV, NV.</a:t>
                      </a:r>
                    </a:p>
                  </a:txBody>
                  <a:tcPr anchor="ctr"/>
                </a:tc>
              </a:tr>
            </a:tbl>
          </a:graphicData>
        </a:graphic>
      </p:graphicFrame>
    </p:spTree>
    <p:extLst>
      <p:ext uri="{BB962C8B-B14F-4D97-AF65-F5344CB8AC3E}">
        <p14:creationId xmlns:p14="http://schemas.microsoft.com/office/powerpoint/2010/main" val="13753987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195"/>
            <a:ext cx="8534400" cy="990600"/>
          </a:xfrm>
        </p:spPr>
        <p:txBody>
          <a:bodyPr>
            <a:noAutofit/>
          </a:bodyPr>
          <a:lstStyle/>
          <a:p>
            <a:r>
              <a:rPr lang="en-US" sz="2800" b="1" smtClean="0">
                <a:solidFill>
                  <a:schemeClr val="accent1"/>
                </a:solidFill>
                <a:latin typeface="Times New Roman" pitchFamily="18" charset="0"/>
                <a:cs typeface="Times New Roman" pitchFamily="18" charset="0"/>
              </a:rPr>
              <a:t>Tiêu chuẩn 3. Xây dựng môi trường giáo dục.</a:t>
            </a:r>
            <a:br>
              <a:rPr lang="en-US" sz="2800" b="1" smtClean="0">
                <a:solidFill>
                  <a:schemeClr val="accent1"/>
                </a:solidFill>
                <a:latin typeface="Times New Roman" pitchFamily="18" charset="0"/>
                <a:cs typeface="Times New Roman" pitchFamily="18" charset="0"/>
              </a:rPr>
            </a:br>
            <a:r>
              <a:rPr lang="en-US" sz="2500" b="1" smtClean="0">
                <a:solidFill>
                  <a:schemeClr val="accent1"/>
                </a:solidFill>
                <a:latin typeface="Times New Roman" pitchFamily="18" charset="0"/>
                <a:cs typeface="Times New Roman" pitchFamily="18" charset="0"/>
              </a:rPr>
              <a:t> </a:t>
            </a:r>
            <a:r>
              <a:rPr lang="en-US" sz="2000" b="1" smtClean="0">
                <a:solidFill>
                  <a:schemeClr val="tx1"/>
                </a:solidFill>
                <a:latin typeface="Times New Roman" pitchFamily="18" charset="0"/>
                <a:cs typeface="Times New Roman" pitchFamily="18" charset="0"/>
              </a:rPr>
              <a:t>Tiêu chí 13. </a:t>
            </a:r>
            <a:r>
              <a:rPr lang="vi-VN" sz="2000" b="1">
                <a:solidFill>
                  <a:schemeClr val="tx1"/>
                </a:solidFill>
                <a:latin typeface="Times New Roman" pitchFamily="18" charset="0"/>
                <a:cs typeface="Times New Roman" pitchFamily="18" charset="0"/>
              </a:rPr>
              <a:t>Xây dựng trường học an toàn, phòng chống bạo lực học </a:t>
            </a:r>
            <a:r>
              <a:rPr lang="vi-VN" sz="2000" b="1" smtClean="0">
                <a:solidFill>
                  <a:schemeClr val="tx1"/>
                </a:solidFill>
                <a:latin typeface="Times New Roman" pitchFamily="18" charset="0"/>
                <a:cs typeface="Times New Roman" pitchFamily="18" charset="0"/>
              </a:rPr>
              <a:t>đường</a:t>
            </a:r>
            <a:r>
              <a:rPr lang="en-US" sz="2000" b="1" smtClean="0">
                <a:solidFill>
                  <a:schemeClr val="tx1"/>
                </a:solidFill>
                <a:latin typeface="Times New Roman" pitchFamily="18" charset="0"/>
                <a:cs typeface="Times New Roman" pitchFamily="18" charset="0"/>
              </a:rPr>
              <a:t>.</a:t>
            </a:r>
            <a:endParaRPr lang="en-US" sz="2000" b="1">
              <a:solidFill>
                <a:schemeClr val="tx1"/>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3200473623"/>
              </p:ext>
            </p:extLst>
          </p:nvPr>
        </p:nvGraphicFramePr>
        <p:xfrm>
          <a:off x="301625" y="1527174"/>
          <a:ext cx="8504238" cy="4797426"/>
        </p:xfrm>
        <a:graphic>
          <a:graphicData uri="http://schemas.openxmlformats.org/drawingml/2006/table">
            <a:tbl>
              <a:tblPr firstRow="1" bandRow="1">
                <a:tableStyleId>{5C22544A-7EE6-4342-B048-85BDC9FD1C3A}</a:tableStyleId>
              </a:tblPr>
              <a:tblGrid>
                <a:gridCol w="4879975"/>
                <a:gridCol w="1143000"/>
                <a:gridCol w="2481263"/>
              </a:tblGrid>
              <a:tr h="763227">
                <a:tc>
                  <a:txBody>
                    <a:bodyPr/>
                    <a:lstStyle/>
                    <a:p>
                      <a:pPr algn="ctr"/>
                      <a:r>
                        <a:rPr lang="en-US" smtClean="0">
                          <a:latin typeface="Times New Roman" pitchFamily="18" charset="0"/>
                          <a:cs typeface="Times New Roman" pitchFamily="18" charset="0"/>
                        </a:rPr>
                        <a:t>Mức</a:t>
                      </a:r>
                      <a:r>
                        <a:rPr lang="en-US" baseline="0" smtClean="0">
                          <a:latin typeface="Times New Roman" pitchFamily="18" charset="0"/>
                          <a:cs typeface="Times New Roman" pitchFamily="18" charset="0"/>
                        </a:rPr>
                        <a:t> yêu cầu của tiêu chí </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Tự</a:t>
                      </a:r>
                      <a:r>
                        <a:rPr lang="en-US" baseline="0" smtClean="0">
                          <a:latin typeface="Times New Roman" pitchFamily="18" charset="0"/>
                          <a:cs typeface="Times New Roman" pitchFamily="18" charset="0"/>
                        </a:rPr>
                        <a:t> </a:t>
                      </a:r>
                    </a:p>
                    <a:p>
                      <a:pPr algn="ctr"/>
                      <a:r>
                        <a:rPr lang="en-US" baseline="0" smtClean="0">
                          <a:latin typeface="Times New Roman" pitchFamily="18" charset="0"/>
                          <a:cs typeface="Times New Roman" pitchFamily="18" charset="0"/>
                        </a:rPr>
                        <a:t>đánh  giá</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Minh chứng</a:t>
                      </a:r>
                      <a:endParaRPr lang="en-US">
                        <a:latin typeface="Times New Roman" pitchFamily="18" charset="0"/>
                        <a:cs typeface="Times New Roman" pitchFamily="18" charset="0"/>
                      </a:endParaRPr>
                    </a:p>
                  </a:txBody>
                  <a:tcPr anchor="ctr"/>
                </a:tc>
              </a:tr>
              <a:tr h="4034199">
                <a:tc>
                  <a:txBody>
                    <a:bodyPr/>
                    <a:lstStyle/>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đạt: </a:t>
                      </a:r>
                      <a:r>
                        <a:rPr kumimoji="0" lang="pl-PL" sz="1800" kern="1200" smtClean="0">
                          <a:solidFill>
                            <a:schemeClr val="dk1"/>
                          </a:solidFill>
                          <a:effectLst/>
                          <a:latin typeface="Times New Roman" pitchFamily="18" charset="0"/>
                          <a:ea typeface="+mn-ea"/>
                          <a:cs typeface="Times New Roman" pitchFamily="18" charset="0"/>
                        </a:rPr>
                        <a:t>chỉ đạo xây dựng và tổ chức thực hiện quy định của nhà trường về trường học an toàn, phòng chống bạo lực học đường</a:t>
                      </a:r>
                      <a:r>
                        <a:rPr kumimoji="0" lang="en-US" sz="1800" kern="1200" smtClean="0">
                          <a:solidFill>
                            <a:schemeClr val="dk1"/>
                          </a:solidFill>
                          <a:effectLst/>
                          <a:latin typeface="Times New Roman" pitchFamily="18" charset="0"/>
                          <a:ea typeface="+mn-ea"/>
                          <a:cs typeface="Times New Roman" pitchFamily="18" charset="0"/>
                        </a:rPr>
                        <a:t>.</a:t>
                      </a:r>
                    </a:p>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khá: </a:t>
                      </a:r>
                      <a:r>
                        <a:rPr kumimoji="0" lang="pl-PL" sz="1800" kern="1200" smtClean="0">
                          <a:solidFill>
                            <a:schemeClr val="dk1"/>
                          </a:solidFill>
                          <a:effectLst/>
                          <a:latin typeface="Times New Roman" pitchFamily="18" charset="0"/>
                          <a:ea typeface="+mn-ea"/>
                          <a:cs typeface="Times New Roman" pitchFamily="18" charset="0"/>
                        </a:rPr>
                        <a:t>khuyến khích các thành viên tham gia xây dựng trường học an toàn, phòng chống bạo lực học đường; phát hiện, ngăn chặn, xử lý kịp thời các trường hợp vi phạm quy định của nhà trường về trường học an toàn, phòng chống bạo lực học đường</a:t>
                      </a:r>
                      <a:r>
                        <a:rPr kumimoji="0" lang="en-US" sz="1800" kern="1200" smtClean="0">
                          <a:solidFill>
                            <a:schemeClr val="dk1"/>
                          </a:solidFill>
                          <a:effectLst/>
                          <a:latin typeface="Times New Roman" pitchFamily="18" charset="0"/>
                          <a:ea typeface="+mn-ea"/>
                          <a:cs typeface="Times New Roman" pitchFamily="18" charset="0"/>
                        </a:rPr>
                        <a:t>.</a:t>
                      </a:r>
                    </a:p>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tốt: </a:t>
                      </a:r>
                      <a:r>
                        <a:rPr kumimoji="0" lang="pl-PL" sz="1800" kern="1200" smtClean="0">
                          <a:solidFill>
                            <a:schemeClr val="dk1"/>
                          </a:solidFill>
                          <a:effectLst/>
                          <a:latin typeface="Times New Roman" pitchFamily="18" charset="0"/>
                          <a:ea typeface="+mn-ea"/>
                          <a:cs typeface="Times New Roman" pitchFamily="18" charset="0"/>
                        </a:rPr>
                        <a:t>tạo lập được mô hình trường học an toàn, phòng chống bạo lực học đường và hướng dẫn, hỗ trợ cán bộ quản lý cơ sở giáo dục phổ thông về xây dựng trường học an toàn, phòng chống bạo lực học đường</a:t>
                      </a:r>
                      <a:r>
                        <a:rPr kumimoji="0" lang="en-US" sz="1800" kern="1200" smtClean="0">
                          <a:solidFill>
                            <a:schemeClr val="dk1"/>
                          </a:solidFill>
                          <a:effectLst/>
                          <a:latin typeface="Times New Roman" pitchFamily="18" charset="0"/>
                          <a:ea typeface="+mn-ea"/>
                          <a:cs typeface="Times New Roman" pitchFamily="18" charset="0"/>
                        </a:rPr>
                        <a:t>.</a:t>
                      </a:r>
                      <a:endParaRPr lang="en-US" sz="1800">
                        <a:latin typeface="Times New Roman" pitchFamily="18" charset="0"/>
                        <a:cs typeface="Times New Roman" pitchFamily="18" charset="0"/>
                      </a:endParaRPr>
                    </a:p>
                  </a:txBody>
                  <a:tcPr anchor="ctr"/>
                </a:tc>
                <a:tc>
                  <a:txBody>
                    <a:bodyPr/>
                    <a:lstStyle/>
                    <a:p>
                      <a:pPr algn="ctr"/>
                      <a:r>
                        <a:rPr lang="en-US" b="1" smtClean="0">
                          <a:latin typeface="Times New Roman" pitchFamily="18" charset="0"/>
                          <a:cs typeface="Times New Roman" pitchFamily="18" charset="0"/>
                        </a:rPr>
                        <a:t>Khá</a:t>
                      </a:r>
                    </a:p>
                  </a:txBody>
                  <a:tcPr anchor="ctr"/>
                </a:tc>
                <a:tc>
                  <a:txBody>
                    <a:bodyPr/>
                    <a:lstStyle/>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TC3.13.01</a:t>
                      </a:r>
                      <a:r>
                        <a:rPr lang="en-US" sz="1600" smtClean="0">
                          <a:latin typeface="Times New Roman" pitchFamily="18" charset="0"/>
                          <a:cs typeface="Times New Roman" pitchFamily="18" charset="0"/>
                        </a:rPr>
                        <a:t>. Báo</a:t>
                      </a:r>
                      <a:r>
                        <a:rPr lang="en-US" sz="1600" baseline="0" smtClean="0">
                          <a:latin typeface="Times New Roman" pitchFamily="18" charset="0"/>
                          <a:cs typeface="Times New Roman" pitchFamily="18" charset="0"/>
                        </a:rPr>
                        <a:t> cáo tổng kết công tác an toàn trường học năm học 2017 – 2018.</a:t>
                      </a:r>
                    </a:p>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TC3.13.02</a:t>
                      </a:r>
                      <a:r>
                        <a:rPr lang="en-US" sz="1600" smtClean="0">
                          <a:latin typeface="Times New Roman" pitchFamily="18" charset="0"/>
                          <a:cs typeface="Times New Roman" pitchFamily="18" charset="0"/>
                        </a:rPr>
                        <a:t>. Kế</a:t>
                      </a:r>
                      <a:r>
                        <a:rPr lang="en-US" sz="1600" baseline="0" smtClean="0">
                          <a:latin typeface="Times New Roman" pitchFamily="18" charset="0"/>
                          <a:cs typeface="Times New Roman" pitchFamily="18" charset="0"/>
                        </a:rPr>
                        <a:t> hoạch thực hiện công tác đảm bảo an toàn trường học.</a:t>
                      </a:r>
                    </a:p>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TC3.13.03</a:t>
                      </a:r>
                      <a:r>
                        <a:rPr lang="en-US" sz="1600" smtClean="0">
                          <a:latin typeface="Times New Roman" pitchFamily="18" charset="0"/>
                          <a:cs typeface="Times New Roman" pitchFamily="18" charset="0"/>
                        </a:rPr>
                        <a:t>. Qui chế</a:t>
                      </a:r>
                      <a:r>
                        <a:rPr lang="en-US" sz="1600" baseline="0" smtClean="0">
                          <a:latin typeface="Times New Roman" pitchFamily="18" charset="0"/>
                          <a:cs typeface="Times New Roman" pitchFamily="18" charset="0"/>
                        </a:rPr>
                        <a:t> phối hợp với đại phương trong đảm bảo an ninh, an toàn trường học.</a:t>
                      </a:r>
                    </a:p>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TC3.13.04</a:t>
                      </a:r>
                      <a:r>
                        <a:rPr lang="en-US" sz="1600" smtClean="0">
                          <a:latin typeface="Times New Roman" pitchFamily="18" charset="0"/>
                          <a:cs typeface="Times New Roman" pitchFamily="18" charset="0"/>
                        </a:rPr>
                        <a:t>. Biên</a:t>
                      </a:r>
                      <a:r>
                        <a:rPr lang="en-US" sz="1600" baseline="0" smtClean="0">
                          <a:latin typeface="Times New Roman" pitchFamily="18" charset="0"/>
                          <a:cs typeface="Times New Roman" pitchFamily="18" charset="0"/>
                        </a:rPr>
                        <a:t> bản họp GVCN.</a:t>
                      </a:r>
                    </a:p>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TC3.13.05</a:t>
                      </a:r>
                      <a:r>
                        <a:rPr lang="en-US" sz="1600" smtClean="0">
                          <a:latin typeface="Times New Roman" pitchFamily="18" charset="0"/>
                          <a:cs typeface="Times New Roman" pitchFamily="18" charset="0"/>
                        </a:rPr>
                        <a:t>. Hình</a:t>
                      </a:r>
                      <a:r>
                        <a:rPr lang="en-US" sz="1600" baseline="0" smtClean="0">
                          <a:latin typeface="Times New Roman" pitchFamily="18" charset="0"/>
                          <a:cs typeface="Times New Roman" pitchFamily="18" charset="0"/>
                        </a:rPr>
                        <a:t> ảnh tổ chức công tác PCCC.</a:t>
                      </a:r>
                    </a:p>
                  </a:txBody>
                  <a:tcPr anchor="ctr"/>
                </a:tc>
              </a:tr>
            </a:tbl>
          </a:graphicData>
        </a:graphic>
      </p:graphicFrame>
    </p:spTree>
    <p:extLst>
      <p:ext uri="{BB962C8B-B14F-4D97-AF65-F5344CB8AC3E}">
        <p14:creationId xmlns:p14="http://schemas.microsoft.com/office/powerpoint/2010/main" val="13753987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195"/>
            <a:ext cx="8534400" cy="990600"/>
          </a:xfrm>
        </p:spPr>
        <p:txBody>
          <a:bodyPr>
            <a:noAutofit/>
          </a:bodyPr>
          <a:lstStyle/>
          <a:p>
            <a:r>
              <a:rPr lang="en-US" sz="2800" b="1" smtClean="0">
                <a:solidFill>
                  <a:schemeClr val="accent1"/>
                </a:solidFill>
                <a:latin typeface="Times New Roman" pitchFamily="18" charset="0"/>
                <a:cs typeface="Times New Roman" pitchFamily="18" charset="0"/>
              </a:rPr>
              <a:t>Tiêu chuẩn 4. Phát triển mối quan hệ giữa NT-GĐ-XH.</a:t>
            </a:r>
            <a:br>
              <a:rPr lang="en-US" sz="2800" b="1" smtClean="0">
                <a:solidFill>
                  <a:schemeClr val="accent1"/>
                </a:solidFill>
                <a:latin typeface="Times New Roman" pitchFamily="18" charset="0"/>
                <a:cs typeface="Times New Roman" pitchFamily="18" charset="0"/>
              </a:rPr>
            </a:br>
            <a:r>
              <a:rPr lang="en-US" sz="2500" b="1" smtClean="0">
                <a:solidFill>
                  <a:schemeClr val="accent1"/>
                </a:solidFill>
                <a:latin typeface="Times New Roman" pitchFamily="18" charset="0"/>
                <a:cs typeface="Times New Roman" pitchFamily="18" charset="0"/>
              </a:rPr>
              <a:t> </a:t>
            </a:r>
            <a:r>
              <a:rPr lang="en-US" sz="1800" b="1" smtClean="0">
                <a:solidFill>
                  <a:schemeClr val="tx1"/>
                </a:solidFill>
                <a:latin typeface="Times New Roman" pitchFamily="18" charset="0"/>
                <a:cs typeface="Times New Roman" pitchFamily="18" charset="0"/>
              </a:rPr>
              <a:t>Tiêu chí 14. </a:t>
            </a:r>
            <a:r>
              <a:rPr lang="vi-VN" sz="1800" b="1">
                <a:solidFill>
                  <a:schemeClr val="tx1"/>
                </a:solidFill>
                <a:latin typeface="Times New Roman" pitchFamily="18" charset="0"/>
                <a:cs typeface="Times New Roman" pitchFamily="18" charset="0"/>
              </a:rPr>
              <a:t>Phối hợp giữa </a:t>
            </a:r>
            <a:r>
              <a:rPr lang="en-US" sz="1800" b="1" smtClean="0">
                <a:solidFill>
                  <a:schemeClr val="tx1"/>
                </a:solidFill>
                <a:latin typeface="Times New Roman" pitchFamily="18" charset="0"/>
                <a:cs typeface="Times New Roman" pitchFamily="18" charset="0"/>
              </a:rPr>
              <a:t>NT-GĐ-XH </a:t>
            </a:r>
            <a:r>
              <a:rPr lang="vi-VN" sz="1800" b="1" smtClean="0">
                <a:solidFill>
                  <a:schemeClr val="tx1"/>
                </a:solidFill>
                <a:latin typeface="Times New Roman" pitchFamily="18" charset="0"/>
                <a:cs typeface="Times New Roman" pitchFamily="18" charset="0"/>
              </a:rPr>
              <a:t>để </a:t>
            </a:r>
            <a:r>
              <a:rPr lang="vi-VN" sz="1800" b="1">
                <a:solidFill>
                  <a:schemeClr val="tx1"/>
                </a:solidFill>
                <a:latin typeface="Times New Roman" pitchFamily="18" charset="0"/>
                <a:cs typeface="Times New Roman" pitchFamily="18" charset="0"/>
              </a:rPr>
              <a:t>thực hiện hoạt động dạy học cho học </a:t>
            </a:r>
            <a:r>
              <a:rPr lang="vi-VN" sz="1800" b="1" smtClean="0">
                <a:solidFill>
                  <a:schemeClr val="tx1"/>
                </a:solidFill>
                <a:latin typeface="Times New Roman" pitchFamily="18" charset="0"/>
                <a:cs typeface="Times New Roman" pitchFamily="18" charset="0"/>
              </a:rPr>
              <a:t>sinh</a:t>
            </a:r>
            <a:r>
              <a:rPr lang="en-US" sz="1800" b="1" smtClean="0">
                <a:solidFill>
                  <a:schemeClr val="tx1"/>
                </a:solidFill>
                <a:latin typeface="Times New Roman" pitchFamily="18" charset="0"/>
                <a:cs typeface="Times New Roman" pitchFamily="18" charset="0"/>
              </a:rPr>
              <a:t>.</a:t>
            </a:r>
            <a:endParaRPr lang="en-US" sz="1800" b="1">
              <a:solidFill>
                <a:schemeClr val="tx1"/>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459661727"/>
              </p:ext>
            </p:extLst>
          </p:nvPr>
        </p:nvGraphicFramePr>
        <p:xfrm>
          <a:off x="301625" y="1527174"/>
          <a:ext cx="8504238" cy="4797426"/>
        </p:xfrm>
        <a:graphic>
          <a:graphicData uri="http://schemas.openxmlformats.org/drawingml/2006/table">
            <a:tbl>
              <a:tblPr firstRow="1" bandRow="1">
                <a:tableStyleId>{5C22544A-7EE6-4342-B048-85BDC9FD1C3A}</a:tableStyleId>
              </a:tblPr>
              <a:tblGrid>
                <a:gridCol w="4879975"/>
                <a:gridCol w="1143000"/>
                <a:gridCol w="2481263"/>
              </a:tblGrid>
              <a:tr h="763227">
                <a:tc>
                  <a:txBody>
                    <a:bodyPr/>
                    <a:lstStyle/>
                    <a:p>
                      <a:pPr algn="ctr"/>
                      <a:r>
                        <a:rPr lang="en-US" smtClean="0">
                          <a:latin typeface="Times New Roman" pitchFamily="18" charset="0"/>
                          <a:cs typeface="Times New Roman" pitchFamily="18" charset="0"/>
                        </a:rPr>
                        <a:t>Mức</a:t>
                      </a:r>
                      <a:r>
                        <a:rPr lang="en-US" baseline="0" smtClean="0">
                          <a:latin typeface="Times New Roman" pitchFamily="18" charset="0"/>
                          <a:cs typeface="Times New Roman" pitchFamily="18" charset="0"/>
                        </a:rPr>
                        <a:t> yêu cầu của tiêu chí </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Tự</a:t>
                      </a:r>
                      <a:r>
                        <a:rPr lang="en-US" baseline="0" smtClean="0">
                          <a:latin typeface="Times New Roman" pitchFamily="18" charset="0"/>
                          <a:cs typeface="Times New Roman" pitchFamily="18" charset="0"/>
                        </a:rPr>
                        <a:t> </a:t>
                      </a:r>
                    </a:p>
                    <a:p>
                      <a:pPr algn="ctr"/>
                      <a:r>
                        <a:rPr lang="en-US" baseline="0" smtClean="0">
                          <a:latin typeface="Times New Roman" pitchFamily="18" charset="0"/>
                          <a:cs typeface="Times New Roman" pitchFamily="18" charset="0"/>
                        </a:rPr>
                        <a:t>đánh  giá</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Minh chứng</a:t>
                      </a:r>
                      <a:endParaRPr lang="en-US">
                        <a:latin typeface="Times New Roman" pitchFamily="18" charset="0"/>
                        <a:cs typeface="Times New Roman" pitchFamily="18" charset="0"/>
                      </a:endParaRPr>
                    </a:p>
                  </a:txBody>
                  <a:tcPr anchor="ctr"/>
                </a:tc>
              </a:tr>
              <a:tr h="4034199">
                <a:tc>
                  <a:txBody>
                    <a:bodyPr/>
                    <a:lstStyle/>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đạt: </a:t>
                      </a:r>
                      <a:r>
                        <a:rPr kumimoji="0" lang="pl-PL" sz="1800" kern="1200" smtClean="0">
                          <a:solidFill>
                            <a:schemeClr val="dk1"/>
                          </a:solidFill>
                          <a:effectLst/>
                          <a:latin typeface="Times New Roman" pitchFamily="18" charset="0"/>
                          <a:ea typeface="+mn-ea"/>
                          <a:cs typeface="Times New Roman" pitchFamily="18" charset="0"/>
                        </a:rPr>
                        <a:t>tổ chức cung cấp thông tin về chương trình và kế hoạch dạy học của nhà trường cho cha mẹ hoặc người giám hộ của học sinh và các bên liên quan</a:t>
                      </a:r>
                      <a:r>
                        <a:rPr kumimoji="0" lang="en-US" sz="1800" kern="1200" smtClean="0">
                          <a:solidFill>
                            <a:schemeClr val="dk1"/>
                          </a:solidFill>
                          <a:effectLst/>
                          <a:latin typeface="Times New Roman" pitchFamily="18" charset="0"/>
                          <a:ea typeface="+mn-ea"/>
                          <a:cs typeface="Times New Roman" pitchFamily="18" charset="0"/>
                        </a:rPr>
                        <a:t>.</a:t>
                      </a:r>
                    </a:p>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khá: </a:t>
                      </a:r>
                      <a:r>
                        <a:rPr kumimoji="0" lang="pl-PL" sz="1800" kern="1200" smtClean="0">
                          <a:solidFill>
                            <a:schemeClr val="dk1"/>
                          </a:solidFill>
                          <a:effectLst/>
                          <a:latin typeface="Times New Roman" pitchFamily="18" charset="0"/>
                          <a:ea typeface="+mn-ea"/>
                          <a:cs typeface="Times New Roman" pitchFamily="18" charset="0"/>
                        </a:rPr>
                        <a:t>phối hợp với cha mẹ hoặc người giám hộ của học sinh và các bên liên quan thực hiện chương trình và kế hoạch dạy học nhà trường; công khai, minh bạch các thông tin về kết quả thực hiện chương trình và kế hoạch dạy học của nhà trường</a:t>
                      </a:r>
                      <a:r>
                        <a:rPr kumimoji="0" lang="en-US" sz="1800" kern="1200" smtClean="0">
                          <a:solidFill>
                            <a:schemeClr val="dk1"/>
                          </a:solidFill>
                          <a:effectLst/>
                          <a:latin typeface="Times New Roman" pitchFamily="18" charset="0"/>
                          <a:ea typeface="+mn-ea"/>
                          <a:cs typeface="Times New Roman" pitchFamily="18" charset="0"/>
                        </a:rPr>
                        <a:t>.</a:t>
                      </a:r>
                    </a:p>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tốt: </a:t>
                      </a:r>
                      <a:r>
                        <a:rPr kumimoji="0" lang="pl-PL" sz="1800" kern="1200" smtClean="0">
                          <a:solidFill>
                            <a:schemeClr val="dk1"/>
                          </a:solidFill>
                          <a:effectLst/>
                          <a:latin typeface="Times New Roman" pitchFamily="18" charset="0"/>
                          <a:ea typeface="+mn-ea"/>
                          <a:cs typeface="Times New Roman" pitchFamily="18" charset="0"/>
                        </a:rPr>
                        <a:t>giải quyết kịp thời các thông tin phản hồi của cha mẹ hoặc người giám hộ của học sinh và các bên liên quan về thực hiện chương trình và kế hoạch dạy học của nhà trường</a:t>
                      </a:r>
                      <a:r>
                        <a:rPr kumimoji="0" lang="en-US" sz="1800" kern="1200" smtClean="0">
                          <a:solidFill>
                            <a:schemeClr val="dk1"/>
                          </a:solidFill>
                          <a:effectLst/>
                          <a:latin typeface="Times New Roman" pitchFamily="18" charset="0"/>
                          <a:ea typeface="+mn-ea"/>
                          <a:cs typeface="Times New Roman" pitchFamily="18" charset="0"/>
                        </a:rPr>
                        <a:t>.</a:t>
                      </a:r>
                      <a:endParaRPr lang="en-US" sz="1800">
                        <a:latin typeface="Times New Roman" pitchFamily="18" charset="0"/>
                        <a:cs typeface="Times New Roman" pitchFamily="18" charset="0"/>
                      </a:endParaRPr>
                    </a:p>
                  </a:txBody>
                  <a:tcPr anchor="ctr"/>
                </a:tc>
                <a:tc>
                  <a:txBody>
                    <a:bodyPr/>
                    <a:lstStyle/>
                    <a:p>
                      <a:pPr algn="ctr"/>
                      <a:r>
                        <a:rPr lang="en-US" b="1" smtClean="0">
                          <a:latin typeface="Times New Roman" pitchFamily="18" charset="0"/>
                          <a:cs typeface="Times New Roman" pitchFamily="18" charset="0"/>
                        </a:rPr>
                        <a:t>Khá</a:t>
                      </a:r>
                    </a:p>
                  </a:txBody>
                  <a:tcPr anchor="ctr"/>
                </a:tc>
                <a:tc>
                  <a:txBody>
                    <a:bodyPr/>
                    <a:lstStyle/>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TC4.14.01</a:t>
                      </a:r>
                      <a:r>
                        <a:rPr lang="en-US" sz="1600" smtClean="0">
                          <a:latin typeface="Times New Roman" pitchFamily="18" charset="0"/>
                          <a:cs typeface="Times New Roman" pitchFamily="18" charset="0"/>
                        </a:rPr>
                        <a:t>. Bản</a:t>
                      </a:r>
                      <a:r>
                        <a:rPr lang="en-US" sz="1600" baseline="0" smtClean="0">
                          <a:latin typeface="Times New Roman" pitchFamily="18" charset="0"/>
                          <a:cs typeface="Times New Roman" pitchFamily="18" charset="0"/>
                        </a:rPr>
                        <a:t> tin của trường.</a:t>
                      </a:r>
                    </a:p>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TC4.14.02</a:t>
                      </a:r>
                      <a:r>
                        <a:rPr lang="en-US" sz="1600" smtClean="0">
                          <a:latin typeface="Times New Roman" pitchFamily="18" charset="0"/>
                          <a:cs typeface="Times New Roman" pitchFamily="18" charset="0"/>
                        </a:rPr>
                        <a:t>.</a:t>
                      </a:r>
                      <a:r>
                        <a:rPr lang="en-US" sz="1600" baseline="0" smtClean="0">
                          <a:latin typeface="Times New Roman" pitchFamily="18" charset="0"/>
                          <a:cs typeface="Times New Roman" pitchFamily="18" charset="0"/>
                        </a:rPr>
                        <a:t> Website cung cấp thông tin về chương trình, kế hoạch dạy học.</a:t>
                      </a:r>
                    </a:p>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TC4.14.03</a:t>
                      </a:r>
                      <a:r>
                        <a:rPr lang="en-US" sz="1600" smtClean="0">
                          <a:latin typeface="Times New Roman" pitchFamily="18" charset="0"/>
                          <a:cs typeface="Times New Roman" pitchFamily="18" charset="0"/>
                        </a:rPr>
                        <a:t>. Sổ</a:t>
                      </a:r>
                      <a:r>
                        <a:rPr lang="en-US" sz="1600" baseline="0" smtClean="0">
                          <a:latin typeface="Times New Roman" pitchFamily="18" charset="0"/>
                          <a:cs typeface="Times New Roman" pitchFamily="18" charset="0"/>
                        </a:rPr>
                        <a:t> liên lạc, sổ liên lạc điện tử.</a:t>
                      </a:r>
                    </a:p>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TC4.14.04</a:t>
                      </a:r>
                      <a:r>
                        <a:rPr lang="en-US" sz="1600" smtClean="0">
                          <a:latin typeface="Times New Roman" pitchFamily="18" charset="0"/>
                          <a:cs typeface="Times New Roman" pitchFamily="18" charset="0"/>
                        </a:rPr>
                        <a:t>. Biên</a:t>
                      </a:r>
                      <a:r>
                        <a:rPr lang="en-US" sz="1600" baseline="0" smtClean="0">
                          <a:latin typeface="Times New Roman" pitchFamily="18" charset="0"/>
                          <a:cs typeface="Times New Roman" pitchFamily="18" charset="0"/>
                        </a:rPr>
                        <a:t> bản họp CMHS đầu năm, giữa kỳ và cuối năm học.</a:t>
                      </a:r>
                    </a:p>
                    <a:p>
                      <a:r>
                        <a:rPr lang="en-US" sz="1600" baseline="0" smtClean="0">
                          <a:latin typeface="Times New Roman" pitchFamily="18" charset="0"/>
                          <a:cs typeface="Times New Roman" pitchFamily="18" charset="0"/>
                        </a:rPr>
                        <a:t>- </a:t>
                      </a:r>
                      <a:r>
                        <a:rPr lang="en-US" sz="1600" b="1" baseline="0" smtClean="0">
                          <a:latin typeface="Times New Roman" pitchFamily="18" charset="0"/>
                          <a:cs typeface="Times New Roman" pitchFamily="18" charset="0"/>
                        </a:rPr>
                        <a:t>TC4.14.05</a:t>
                      </a:r>
                      <a:r>
                        <a:rPr lang="en-US" sz="1600" baseline="0" smtClean="0">
                          <a:latin typeface="Times New Roman" pitchFamily="18" charset="0"/>
                          <a:cs typeface="Times New Roman" pitchFamily="18" charset="0"/>
                        </a:rPr>
                        <a:t>. Biên bản phối hợp giữa GVCN với CMHS.</a:t>
                      </a:r>
                      <a:endParaRPr lang="en-US" sz="1600">
                        <a:latin typeface="Times New Roman" pitchFamily="18" charset="0"/>
                        <a:cs typeface="Times New Roman" pitchFamily="18" charset="0"/>
                      </a:endParaRPr>
                    </a:p>
                  </a:txBody>
                  <a:tcPr anchor="ctr"/>
                </a:tc>
              </a:tr>
            </a:tbl>
          </a:graphicData>
        </a:graphic>
      </p:graphicFrame>
    </p:spTree>
    <p:extLst>
      <p:ext uri="{BB962C8B-B14F-4D97-AF65-F5344CB8AC3E}">
        <p14:creationId xmlns:p14="http://schemas.microsoft.com/office/powerpoint/2010/main" val="28826123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195"/>
            <a:ext cx="8534400" cy="990600"/>
          </a:xfrm>
        </p:spPr>
        <p:txBody>
          <a:bodyPr>
            <a:noAutofit/>
          </a:bodyPr>
          <a:lstStyle/>
          <a:p>
            <a:r>
              <a:rPr lang="en-US" sz="2800" b="1" smtClean="0">
                <a:solidFill>
                  <a:schemeClr val="accent1"/>
                </a:solidFill>
                <a:latin typeface="Times New Roman" pitchFamily="18" charset="0"/>
                <a:cs typeface="Times New Roman" pitchFamily="18" charset="0"/>
              </a:rPr>
              <a:t>Tiêu chuẩn 4. Phát triển mối quan hệ giữa NT-GĐ-XH.</a:t>
            </a:r>
            <a:br>
              <a:rPr lang="en-US" sz="2800" b="1" smtClean="0">
                <a:solidFill>
                  <a:schemeClr val="accent1"/>
                </a:solidFill>
                <a:latin typeface="Times New Roman" pitchFamily="18" charset="0"/>
                <a:cs typeface="Times New Roman" pitchFamily="18" charset="0"/>
              </a:rPr>
            </a:br>
            <a:r>
              <a:rPr lang="en-US" sz="1650" b="1" smtClean="0">
                <a:solidFill>
                  <a:schemeClr val="accent1"/>
                </a:solidFill>
                <a:latin typeface="Times New Roman" pitchFamily="18" charset="0"/>
                <a:cs typeface="Times New Roman" pitchFamily="18" charset="0"/>
              </a:rPr>
              <a:t> </a:t>
            </a:r>
            <a:r>
              <a:rPr lang="en-US" sz="1650" b="1" smtClean="0">
                <a:solidFill>
                  <a:schemeClr val="tx1"/>
                </a:solidFill>
                <a:latin typeface="Times New Roman" pitchFamily="18" charset="0"/>
                <a:cs typeface="Times New Roman" pitchFamily="18" charset="0"/>
              </a:rPr>
              <a:t>Tiêu chí 15. </a:t>
            </a:r>
            <a:r>
              <a:rPr lang="vi-VN" sz="1650" b="1">
                <a:solidFill>
                  <a:schemeClr val="tx1"/>
                </a:solidFill>
                <a:latin typeface="Times New Roman" pitchFamily="18" charset="0"/>
                <a:cs typeface="Times New Roman" pitchFamily="18" charset="0"/>
              </a:rPr>
              <a:t>Phối hợp giữa </a:t>
            </a:r>
            <a:r>
              <a:rPr lang="en-US" sz="1650" b="1" smtClean="0">
                <a:solidFill>
                  <a:schemeClr val="tx1"/>
                </a:solidFill>
                <a:latin typeface="Times New Roman" pitchFamily="18" charset="0"/>
                <a:cs typeface="Times New Roman" pitchFamily="18" charset="0"/>
              </a:rPr>
              <a:t>NT-GĐ-XH</a:t>
            </a:r>
            <a:r>
              <a:rPr lang="vi-VN" sz="1650" b="1" smtClean="0">
                <a:solidFill>
                  <a:schemeClr val="tx1"/>
                </a:solidFill>
                <a:latin typeface="Times New Roman" pitchFamily="18" charset="0"/>
                <a:cs typeface="Times New Roman" pitchFamily="18" charset="0"/>
              </a:rPr>
              <a:t> </a:t>
            </a:r>
            <a:r>
              <a:rPr lang="vi-VN" sz="1650" b="1">
                <a:solidFill>
                  <a:schemeClr val="tx1"/>
                </a:solidFill>
                <a:latin typeface="Times New Roman" pitchFamily="18" charset="0"/>
                <a:cs typeface="Times New Roman" pitchFamily="18" charset="0"/>
              </a:rPr>
              <a:t>để thực hiện giáo dục đạo đức, lối sống cho học </a:t>
            </a:r>
            <a:r>
              <a:rPr lang="vi-VN" sz="1650" b="1" smtClean="0">
                <a:solidFill>
                  <a:schemeClr val="tx1"/>
                </a:solidFill>
                <a:latin typeface="Times New Roman" pitchFamily="18" charset="0"/>
                <a:cs typeface="Times New Roman" pitchFamily="18" charset="0"/>
              </a:rPr>
              <a:t>sinh</a:t>
            </a:r>
            <a:r>
              <a:rPr lang="en-US" sz="1650" b="1" smtClean="0">
                <a:solidFill>
                  <a:schemeClr val="tx1"/>
                </a:solidFill>
                <a:latin typeface="Times New Roman" pitchFamily="18" charset="0"/>
                <a:cs typeface="Times New Roman" pitchFamily="18" charset="0"/>
              </a:rPr>
              <a:t>.</a:t>
            </a:r>
            <a:endParaRPr lang="en-US" sz="1650" b="1">
              <a:solidFill>
                <a:schemeClr val="tx1"/>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94088050"/>
              </p:ext>
            </p:extLst>
          </p:nvPr>
        </p:nvGraphicFramePr>
        <p:xfrm>
          <a:off x="301625" y="1527174"/>
          <a:ext cx="8504238" cy="4797426"/>
        </p:xfrm>
        <a:graphic>
          <a:graphicData uri="http://schemas.openxmlformats.org/drawingml/2006/table">
            <a:tbl>
              <a:tblPr firstRow="1" bandRow="1">
                <a:tableStyleId>{5C22544A-7EE6-4342-B048-85BDC9FD1C3A}</a:tableStyleId>
              </a:tblPr>
              <a:tblGrid>
                <a:gridCol w="4879975"/>
                <a:gridCol w="1143000"/>
                <a:gridCol w="2481263"/>
              </a:tblGrid>
              <a:tr h="763227">
                <a:tc>
                  <a:txBody>
                    <a:bodyPr/>
                    <a:lstStyle/>
                    <a:p>
                      <a:pPr algn="ctr"/>
                      <a:r>
                        <a:rPr lang="en-US" smtClean="0">
                          <a:latin typeface="Times New Roman" pitchFamily="18" charset="0"/>
                          <a:cs typeface="Times New Roman" pitchFamily="18" charset="0"/>
                        </a:rPr>
                        <a:t>Mức</a:t>
                      </a:r>
                      <a:r>
                        <a:rPr lang="en-US" baseline="0" smtClean="0">
                          <a:latin typeface="Times New Roman" pitchFamily="18" charset="0"/>
                          <a:cs typeface="Times New Roman" pitchFamily="18" charset="0"/>
                        </a:rPr>
                        <a:t> yêu cầu của tiêu chí </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Tự</a:t>
                      </a:r>
                      <a:r>
                        <a:rPr lang="en-US" baseline="0" smtClean="0">
                          <a:latin typeface="Times New Roman" pitchFamily="18" charset="0"/>
                          <a:cs typeface="Times New Roman" pitchFamily="18" charset="0"/>
                        </a:rPr>
                        <a:t> </a:t>
                      </a:r>
                    </a:p>
                    <a:p>
                      <a:pPr algn="ctr"/>
                      <a:r>
                        <a:rPr lang="en-US" baseline="0" smtClean="0">
                          <a:latin typeface="Times New Roman" pitchFamily="18" charset="0"/>
                          <a:cs typeface="Times New Roman" pitchFamily="18" charset="0"/>
                        </a:rPr>
                        <a:t>đánh  giá</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Minh chứng</a:t>
                      </a:r>
                      <a:endParaRPr lang="en-US">
                        <a:latin typeface="Times New Roman" pitchFamily="18" charset="0"/>
                        <a:cs typeface="Times New Roman" pitchFamily="18" charset="0"/>
                      </a:endParaRPr>
                    </a:p>
                  </a:txBody>
                  <a:tcPr anchor="ctr"/>
                </a:tc>
              </a:tr>
              <a:tr h="4034199">
                <a:tc>
                  <a:txBody>
                    <a:bodyPr/>
                    <a:lstStyle/>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đạt: </a:t>
                      </a:r>
                      <a:r>
                        <a:rPr kumimoji="0" lang="pl-PL" sz="1800" kern="1200" smtClean="0">
                          <a:solidFill>
                            <a:schemeClr val="dk1"/>
                          </a:solidFill>
                          <a:effectLst/>
                          <a:latin typeface="Times New Roman" pitchFamily="18" charset="0"/>
                          <a:ea typeface="+mn-ea"/>
                          <a:cs typeface="Times New Roman" pitchFamily="18" charset="0"/>
                        </a:rPr>
                        <a:t>tổ chức cung cấp thông tin về nội quy, quy tắc văn hóa ứng xử của nhà trường cho cha mẹ hoặc người giám hộ của học sinh và các bên liên quan; tiếp nhận thông tin từ gia đình, xã hội về đạo đức, lối sống của học sinh</a:t>
                      </a:r>
                      <a:r>
                        <a:rPr kumimoji="0" lang="en-US" sz="1800" kern="1200" smtClean="0">
                          <a:solidFill>
                            <a:schemeClr val="dk1"/>
                          </a:solidFill>
                          <a:effectLst/>
                          <a:latin typeface="Times New Roman" pitchFamily="18" charset="0"/>
                          <a:ea typeface="+mn-ea"/>
                          <a:cs typeface="Times New Roman" pitchFamily="18" charset="0"/>
                        </a:rPr>
                        <a:t>.</a:t>
                      </a:r>
                    </a:p>
                    <a:p>
                      <a:pPr marL="0" indent="0" algn="just">
                        <a:buFont typeface="Arial" pitchFamily="34" charset="0"/>
                        <a:buNone/>
                      </a:pPr>
                      <a:endParaRPr kumimoji="0" lang="en-US" sz="800" kern="1200" smtClean="0">
                        <a:solidFill>
                          <a:schemeClr val="dk1"/>
                        </a:solidFill>
                        <a:effectLst/>
                        <a:latin typeface="Times New Roman" pitchFamily="18" charset="0"/>
                        <a:ea typeface="+mn-ea"/>
                        <a:cs typeface="Times New Roman" pitchFamily="18" charset="0"/>
                      </a:endParaRPr>
                    </a:p>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khá: </a:t>
                      </a:r>
                      <a:r>
                        <a:rPr kumimoji="0" lang="pl-PL" sz="1800" kern="1200" smtClean="0">
                          <a:solidFill>
                            <a:schemeClr val="dk1"/>
                          </a:solidFill>
                          <a:effectLst/>
                          <a:latin typeface="Times New Roman" pitchFamily="18" charset="0"/>
                          <a:ea typeface="+mn-ea"/>
                          <a:cs typeface="Times New Roman" pitchFamily="18" charset="0"/>
                        </a:rPr>
                        <a:t>phối hợp với cha mẹ hoặc người giám hộ của học sinh và các bên liên quan trong thực hiện giáo dục đạo đức, lối sống cho học sinh</a:t>
                      </a:r>
                      <a:r>
                        <a:rPr kumimoji="0" lang="en-US" sz="1800" kern="1200" smtClean="0">
                          <a:solidFill>
                            <a:schemeClr val="dk1"/>
                          </a:solidFill>
                          <a:effectLst/>
                          <a:latin typeface="Times New Roman" pitchFamily="18" charset="0"/>
                          <a:ea typeface="+mn-ea"/>
                          <a:cs typeface="Times New Roman" pitchFamily="18" charset="0"/>
                        </a:rPr>
                        <a:t>.</a:t>
                      </a:r>
                    </a:p>
                    <a:p>
                      <a:pPr marL="0" indent="0" algn="just">
                        <a:buFont typeface="Arial" pitchFamily="34" charset="0"/>
                        <a:buNone/>
                      </a:pPr>
                      <a:endParaRPr kumimoji="0" lang="en-US" sz="800" kern="1200" smtClean="0">
                        <a:solidFill>
                          <a:schemeClr val="dk1"/>
                        </a:solidFill>
                        <a:effectLst/>
                        <a:latin typeface="Times New Roman" pitchFamily="18" charset="0"/>
                        <a:ea typeface="+mn-ea"/>
                        <a:cs typeface="Times New Roman" pitchFamily="18" charset="0"/>
                      </a:endParaRPr>
                    </a:p>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tốt: </a:t>
                      </a:r>
                      <a:r>
                        <a:rPr kumimoji="0" lang="pl-PL" sz="1800" kern="1200" smtClean="0">
                          <a:solidFill>
                            <a:schemeClr val="dk1"/>
                          </a:solidFill>
                          <a:effectLst/>
                          <a:latin typeface="Times New Roman" pitchFamily="18" charset="0"/>
                          <a:ea typeface="+mn-ea"/>
                          <a:cs typeface="Times New Roman" pitchFamily="18" charset="0"/>
                        </a:rPr>
                        <a:t>giải quyết kịp thời các thông tin phản hồi từ cha mẹ hoặc người giám hộ của học sinh và các bên liên quan về giáo dục đạo đức, lối sống cho học sinh</a:t>
                      </a:r>
                      <a:r>
                        <a:rPr kumimoji="0" lang="en-US" sz="1800" kern="1200" smtClean="0">
                          <a:solidFill>
                            <a:schemeClr val="dk1"/>
                          </a:solidFill>
                          <a:effectLst/>
                          <a:latin typeface="Times New Roman" pitchFamily="18" charset="0"/>
                          <a:ea typeface="+mn-ea"/>
                          <a:cs typeface="Times New Roman" pitchFamily="18" charset="0"/>
                        </a:rPr>
                        <a:t>.</a:t>
                      </a:r>
                      <a:endParaRPr lang="en-US" sz="1800">
                        <a:latin typeface="Times New Roman" pitchFamily="18" charset="0"/>
                        <a:cs typeface="Times New Roman" pitchFamily="18" charset="0"/>
                      </a:endParaRPr>
                    </a:p>
                  </a:txBody>
                  <a:tcPr anchor="ctr"/>
                </a:tc>
                <a:tc>
                  <a:txBody>
                    <a:bodyPr/>
                    <a:lstStyle/>
                    <a:p>
                      <a:pPr algn="ctr"/>
                      <a:r>
                        <a:rPr lang="en-US" b="1" smtClean="0">
                          <a:latin typeface="Times New Roman" pitchFamily="18" charset="0"/>
                          <a:cs typeface="Times New Roman" pitchFamily="18" charset="0"/>
                        </a:rPr>
                        <a:t>Tốt</a:t>
                      </a:r>
                    </a:p>
                  </a:txBody>
                  <a:tcPr anchor="ctr"/>
                </a:tc>
                <a:tc>
                  <a:txBody>
                    <a:bodyPr/>
                    <a:lstStyle/>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TC4.14.04</a:t>
                      </a:r>
                      <a:r>
                        <a:rPr lang="en-US" sz="1600" smtClean="0">
                          <a:latin typeface="Times New Roman" pitchFamily="18" charset="0"/>
                          <a:cs typeface="Times New Roman" pitchFamily="18" charset="0"/>
                        </a:rPr>
                        <a:t>. Biên</a:t>
                      </a:r>
                      <a:r>
                        <a:rPr lang="en-US" sz="1600" baseline="0" smtClean="0">
                          <a:latin typeface="Times New Roman" pitchFamily="18" charset="0"/>
                          <a:cs typeface="Times New Roman" pitchFamily="18" charset="0"/>
                        </a:rPr>
                        <a:t> bản họp CMHS đầu năm, giữa kỳ và cuối năm học.</a:t>
                      </a:r>
                    </a:p>
                    <a:p>
                      <a:r>
                        <a:rPr lang="en-US" sz="1600" baseline="0" smtClean="0">
                          <a:latin typeface="Times New Roman" pitchFamily="18" charset="0"/>
                          <a:cs typeface="Times New Roman" pitchFamily="18" charset="0"/>
                        </a:rPr>
                        <a:t>- </a:t>
                      </a:r>
                      <a:r>
                        <a:rPr lang="en-US" sz="1600" b="1" baseline="0" smtClean="0">
                          <a:latin typeface="Times New Roman" pitchFamily="18" charset="0"/>
                          <a:cs typeface="Times New Roman" pitchFamily="18" charset="0"/>
                        </a:rPr>
                        <a:t>TC4.14.05</a:t>
                      </a:r>
                      <a:r>
                        <a:rPr lang="en-US" sz="1600" baseline="0" smtClean="0">
                          <a:latin typeface="Times New Roman" pitchFamily="18" charset="0"/>
                          <a:cs typeface="Times New Roman" pitchFamily="18" charset="0"/>
                        </a:rPr>
                        <a:t>. Biên bản phối hợp giữa GVCN với CMHS.</a:t>
                      </a:r>
                    </a:p>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TC4.15.01</a:t>
                      </a:r>
                      <a:r>
                        <a:rPr lang="en-US" sz="1600" smtClean="0">
                          <a:latin typeface="Times New Roman" pitchFamily="18" charset="0"/>
                          <a:cs typeface="Times New Roman" pitchFamily="18" charset="0"/>
                        </a:rPr>
                        <a:t>.</a:t>
                      </a:r>
                      <a:r>
                        <a:rPr lang="en-US" sz="1600" baseline="0" smtClean="0">
                          <a:latin typeface="Times New Roman" pitchFamily="18" charset="0"/>
                          <a:cs typeface="Times New Roman" pitchFamily="18" charset="0"/>
                        </a:rPr>
                        <a:t> Kết quả đánh giá sự tiến bộ của học sinh.</a:t>
                      </a:r>
                    </a:p>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TC4.15.02</a:t>
                      </a:r>
                      <a:r>
                        <a:rPr lang="en-US" sz="1600" smtClean="0">
                          <a:latin typeface="Times New Roman" pitchFamily="18" charset="0"/>
                          <a:cs typeface="Times New Roman" pitchFamily="18" charset="0"/>
                        </a:rPr>
                        <a:t>. Biên</a:t>
                      </a:r>
                      <a:r>
                        <a:rPr lang="en-US" sz="1600" baseline="0" smtClean="0">
                          <a:latin typeface="Times New Roman" pitchFamily="18" charset="0"/>
                          <a:cs typeface="Times New Roman" pitchFamily="18" charset="0"/>
                        </a:rPr>
                        <a:t> bản ghi nhân các phản hồi ý kiến của CMHS đến công tác giáo dục của nhà trường.</a:t>
                      </a:r>
                    </a:p>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TC4.14.03</a:t>
                      </a:r>
                      <a:r>
                        <a:rPr lang="en-US" sz="1600" smtClean="0">
                          <a:latin typeface="Times New Roman" pitchFamily="18" charset="0"/>
                          <a:cs typeface="Times New Roman" pitchFamily="18" charset="0"/>
                        </a:rPr>
                        <a:t>. Sổ</a:t>
                      </a:r>
                      <a:r>
                        <a:rPr lang="en-US" sz="1600" baseline="0" smtClean="0">
                          <a:latin typeface="Times New Roman" pitchFamily="18" charset="0"/>
                          <a:cs typeface="Times New Roman" pitchFamily="18" charset="0"/>
                        </a:rPr>
                        <a:t> liên lạc, sổ liên lạc điện tử.</a:t>
                      </a:r>
                    </a:p>
                  </a:txBody>
                  <a:tcPr anchor="ctr"/>
                </a:tc>
              </a:tr>
            </a:tbl>
          </a:graphicData>
        </a:graphic>
      </p:graphicFrame>
    </p:spTree>
    <p:extLst>
      <p:ext uri="{BB962C8B-B14F-4D97-AF65-F5344CB8AC3E}">
        <p14:creationId xmlns:p14="http://schemas.microsoft.com/office/powerpoint/2010/main" val="19609596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195"/>
            <a:ext cx="8534400" cy="990600"/>
          </a:xfrm>
        </p:spPr>
        <p:txBody>
          <a:bodyPr>
            <a:noAutofit/>
          </a:bodyPr>
          <a:lstStyle/>
          <a:p>
            <a:r>
              <a:rPr lang="en-US" sz="2800" b="1" smtClean="0">
                <a:solidFill>
                  <a:schemeClr val="accent1"/>
                </a:solidFill>
                <a:latin typeface="Times New Roman" pitchFamily="18" charset="0"/>
                <a:cs typeface="Times New Roman" pitchFamily="18" charset="0"/>
              </a:rPr>
              <a:t>Tiêu chuẩn 4. Phát triển mối quan hệ giữa NT-GĐ-XH.</a:t>
            </a:r>
            <a:br>
              <a:rPr lang="en-US" sz="2800" b="1" smtClean="0">
                <a:solidFill>
                  <a:schemeClr val="accent1"/>
                </a:solidFill>
                <a:latin typeface="Times New Roman" pitchFamily="18" charset="0"/>
                <a:cs typeface="Times New Roman" pitchFamily="18" charset="0"/>
              </a:rPr>
            </a:br>
            <a:r>
              <a:rPr lang="en-US" sz="2500" b="1" smtClean="0">
                <a:solidFill>
                  <a:schemeClr val="accent1"/>
                </a:solidFill>
                <a:latin typeface="Times New Roman" pitchFamily="18" charset="0"/>
                <a:cs typeface="Times New Roman" pitchFamily="18" charset="0"/>
              </a:rPr>
              <a:t> </a:t>
            </a:r>
            <a:r>
              <a:rPr lang="en-US" sz="1450" b="1" smtClean="0">
                <a:solidFill>
                  <a:schemeClr val="tx1"/>
                </a:solidFill>
                <a:latin typeface="Times New Roman" pitchFamily="18" charset="0"/>
                <a:cs typeface="Times New Roman" pitchFamily="18" charset="0"/>
              </a:rPr>
              <a:t>Tiêu chí 16. </a:t>
            </a:r>
            <a:r>
              <a:rPr lang="vi-VN" sz="1450" b="1">
                <a:solidFill>
                  <a:schemeClr val="tx1"/>
                </a:solidFill>
                <a:latin typeface="Times New Roman" pitchFamily="18" charset="0"/>
                <a:cs typeface="Times New Roman" pitchFamily="18" charset="0"/>
              </a:rPr>
              <a:t>Phối hợp giữa </a:t>
            </a:r>
            <a:r>
              <a:rPr lang="en-US" sz="1450" b="1" smtClean="0">
                <a:solidFill>
                  <a:schemeClr val="tx1"/>
                </a:solidFill>
                <a:latin typeface="Times New Roman" pitchFamily="18" charset="0"/>
                <a:cs typeface="Times New Roman" pitchFamily="18" charset="0"/>
              </a:rPr>
              <a:t>NT-GĐ-XH</a:t>
            </a:r>
            <a:r>
              <a:rPr lang="vi-VN" sz="1450" b="1" smtClean="0">
                <a:solidFill>
                  <a:schemeClr val="tx1"/>
                </a:solidFill>
                <a:latin typeface="Times New Roman" pitchFamily="18" charset="0"/>
                <a:cs typeface="Times New Roman" pitchFamily="18" charset="0"/>
              </a:rPr>
              <a:t> </a:t>
            </a:r>
            <a:r>
              <a:rPr lang="vi-VN" sz="1450" b="1">
                <a:solidFill>
                  <a:schemeClr val="tx1"/>
                </a:solidFill>
                <a:latin typeface="Times New Roman" pitchFamily="18" charset="0"/>
                <a:cs typeface="Times New Roman" pitchFamily="18" charset="0"/>
              </a:rPr>
              <a:t>trong huy động và sử dụng nguồn lực để phát triển nhà </a:t>
            </a:r>
            <a:r>
              <a:rPr lang="vi-VN" sz="1450" b="1" smtClean="0">
                <a:solidFill>
                  <a:schemeClr val="tx1"/>
                </a:solidFill>
                <a:latin typeface="Times New Roman" pitchFamily="18" charset="0"/>
                <a:cs typeface="Times New Roman" pitchFamily="18" charset="0"/>
              </a:rPr>
              <a:t>trường</a:t>
            </a:r>
            <a:r>
              <a:rPr lang="en-US" sz="1450" b="1" smtClean="0">
                <a:solidFill>
                  <a:schemeClr val="tx1"/>
                </a:solidFill>
                <a:latin typeface="Times New Roman" pitchFamily="18" charset="0"/>
                <a:cs typeface="Times New Roman" pitchFamily="18" charset="0"/>
              </a:rPr>
              <a:t>.</a:t>
            </a:r>
            <a:endParaRPr lang="en-US" sz="1450" b="1">
              <a:solidFill>
                <a:schemeClr val="tx1"/>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446682220"/>
              </p:ext>
            </p:extLst>
          </p:nvPr>
        </p:nvGraphicFramePr>
        <p:xfrm>
          <a:off x="301625" y="1527174"/>
          <a:ext cx="8504238" cy="4797426"/>
        </p:xfrm>
        <a:graphic>
          <a:graphicData uri="http://schemas.openxmlformats.org/drawingml/2006/table">
            <a:tbl>
              <a:tblPr firstRow="1" bandRow="1">
                <a:tableStyleId>{5C22544A-7EE6-4342-B048-85BDC9FD1C3A}</a:tableStyleId>
              </a:tblPr>
              <a:tblGrid>
                <a:gridCol w="4879975"/>
                <a:gridCol w="1143000"/>
                <a:gridCol w="2481263"/>
              </a:tblGrid>
              <a:tr h="763227">
                <a:tc>
                  <a:txBody>
                    <a:bodyPr/>
                    <a:lstStyle/>
                    <a:p>
                      <a:pPr algn="ctr"/>
                      <a:r>
                        <a:rPr lang="en-US" smtClean="0">
                          <a:latin typeface="Times New Roman" pitchFamily="18" charset="0"/>
                          <a:cs typeface="Times New Roman" pitchFamily="18" charset="0"/>
                        </a:rPr>
                        <a:t>Mức</a:t>
                      </a:r>
                      <a:r>
                        <a:rPr lang="en-US" baseline="0" smtClean="0">
                          <a:latin typeface="Times New Roman" pitchFamily="18" charset="0"/>
                          <a:cs typeface="Times New Roman" pitchFamily="18" charset="0"/>
                        </a:rPr>
                        <a:t> yêu cầu của tiêu chí </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Tự</a:t>
                      </a:r>
                      <a:r>
                        <a:rPr lang="en-US" baseline="0" smtClean="0">
                          <a:latin typeface="Times New Roman" pitchFamily="18" charset="0"/>
                          <a:cs typeface="Times New Roman" pitchFamily="18" charset="0"/>
                        </a:rPr>
                        <a:t> </a:t>
                      </a:r>
                    </a:p>
                    <a:p>
                      <a:pPr algn="ctr"/>
                      <a:r>
                        <a:rPr lang="en-US" baseline="0" smtClean="0">
                          <a:latin typeface="Times New Roman" pitchFamily="18" charset="0"/>
                          <a:cs typeface="Times New Roman" pitchFamily="18" charset="0"/>
                        </a:rPr>
                        <a:t>đánh  giá</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Minh chứng</a:t>
                      </a:r>
                      <a:endParaRPr lang="en-US">
                        <a:latin typeface="Times New Roman" pitchFamily="18" charset="0"/>
                        <a:cs typeface="Times New Roman" pitchFamily="18" charset="0"/>
                      </a:endParaRPr>
                    </a:p>
                  </a:txBody>
                  <a:tcPr anchor="ctr"/>
                </a:tc>
              </a:tr>
              <a:tr h="4034199">
                <a:tc>
                  <a:txBody>
                    <a:bodyPr/>
                    <a:lstStyle/>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đạt: </a:t>
                      </a:r>
                      <a:r>
                        <a:rPr kumimoji="0" lang="pl-PL" sz="1800" kern="1200" smtClean="0">
                          <a:solidFill>
                            <a:schemeClr val="dk1"/>
                          </a:solidFill>
                          <a:effectLst/>
                          <a:latin typeface="Times New Roman" pitchFamily="18" charset="0"/>
                          <a:ea typeface="+mn-ea"/>
                          <a:cs typeface="Times New Roman" pitchFamily="18" charset="0"/>
                        </a:rPr>
                        <a:t>tổ chức cung cấp đầy đủ và kịp thời thông tin về thực trạng, nhu cầu nguồn lực để phát triển nhà trường cho cha mẹ hoặc người giám hộ của học sinh và các bên liên quan</a:t>
                      </a:r>
                      <a:r>
                        <a:rPr kumimoji="0" lang="en-US" sz="1800" kern="1200" smtClean="0">
                          <a:solidFill>
                            <a:schemeClr val="dk1"/>
                          </a:solidFill>
                          <a:effectLst/>
                          <a:latin typeface="Times New Roman" pitchFamily="18" charset="0"/>
                          <a:ea typeface="+mn-ea"/>
                          <a:cs typeface="Times New Roman" pitchFamily="18" charset="0"/>
                        </a:rPr>
                        <a:t>.</a:t>
                      </a:r>
                    </a:p>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khá: </a:t>
                      </a:r>
                      <a:r>
                        <a:rPr kumimoji="0" lang="pl-PL" sz="1800" kern="1200" smtClean="0">
                          <a:solidFill>
                            <a:schemeClr val="dk1"/>
                          </a:solidFill>
                          <a:effectLst/>
                          <a:latin typeface="Times New Roman" pitchFamily="18" charset="0"/>
                          <a:ea typeface="+mn-ea"/>
                          <a:cs typeface="Times New Roman" pitchFamily="18" charset="0"/>
                        </a:rPr>
                        <a:t>phối hợp với cha mẹ hoặc người giám hộ của học sinh và các bên liên quan trong huy động và sử dụng nguồn lực để phát triển nhà trường theo quy định</a:t>
                      </a:r>
                      <a:r>
                        <a:rPr kumimoji="0" lang="en-US" sz="1800" kern="1200" smtClean="0">
                          <a:solidFill>
                            <a:schemeClr val="dk1"/>
                          </a:solidFill>
                          <a:effectLst/>
                          <a:latin typeface="Times New Roman" pitchFamily="18" charset="0"/>
                          <a:ea typeface="+mn-ea"/>
                          <a:cs typeface="Times New Roman" pitchFamily="18" charset="0"/>
                        </a:rPr>
                        <a:t>.</a:t>
                      </a:r>
                    </a:p>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tốt: </a:t>
                      </a:r>
                      <a:r>
                        <a:rPr kumimoji="0" lang="pl-PL" sz="1800" kern="1200" smtClean="0">
                          <a:solidFill>
                            <a:schemeClr val="dk1"/>
                          </a:solidFill>
                          <a:effectLst/>
                          <a:latin typeface="Times New Roman" pitchFamily="18" charset="0"/>
                          <a:ea typeface="+mn-ea"/>
                          <a:cs typeface="Times New Roman" pitchFamily="18" charset="0"/>
                        </a:rPr>
                        <a:t>sử dụng đúng mục đích, công khai, minh bạch, hiệu quả các nguồn lực để phát triển nhà trường; giải quyết kịp thời các thông tin phản hồi của cha mẹ hoặc người giám hộ của học sinh và các bên liên quan về huy động và sử dụng nguồn lực để phát triển nhà trường</a:t>
                      </a:r>
                      <a:r>
                        <a:rPr kumimoji="0" lang="en-US" sz="1800" kern="1200" smtClean="0">
                          <a:solidFill>
                            <a:schemeClr val="dk1"/>
                          </a:solidFill>
                          <a:effectLst/>
                          <a:latin typeface="Times New Roman" pitchFamily="18" charset="0"/>
                          <a:ea typeface="+mn-ea"/>
                          <a:cs typeface="Times New Roman" pitchFamily="18" charset="0"/>
                        </a:rPr>
                        <a:t>.</a:t>
                      </a:r>
                      <a:endParaRPr lang="en-US" sz="1800">
                        <a:latin typeface="Times New Roman" pitchFamily="18" charset="0"/>
                        <a:cs typeface="Times New Roman" pitchFamily="18" charset="0"/>
                      </a:endParaRPr>
                    </a:p>
                  </a:txBody>
                  <a:tcPr anchor="ctr"/>
                </a:tc>
                <a:tc>
                  <a:txBody>
                    <a:bodyPr/>
                    <a:lstStyle/>
                    <a:p>
                      <a:pPr algn="ctr"/>
                      <a:r>
                        <a:rPr lang="en-US" b="1" smtClean="0">
                          <a:latin typeface="Times New Roman" pitchFamily="18" charset="0"/>
                          <a:cs typeface="Times New Roman" pitchFamily="18" charset="0"/>
                        </a:rPr>
                        <a:t>Khá</a:t>
                      </a:r>
                    </a:p>
                  </a:txBody>
                  <a:tcPr anchor="ct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TC3.12.03.</a:t>
                      </a:r>
                      <a:r>
                        <a:rPr lang="en-US" sz="1600" smtClean="0">
                          <a:latin typeface="Times New Roman" pitchFamily="18" charset="0"/>
                          <a:cs typeface="Times New Roman" pitchFamily="18" charset="0"/>
                        </a:rPr>
                        <a:t> Biên</a:t>
                      </a:r>
                      <a:r>
                        <a:rPr lang="en-US" sz="1600" baseline="0" smtClean="0">
                          <a:latin typeface="Times New Roman" pitchFamily="18" charset="0"/>
                          <a:cs typeface="Times New Roman" pitchFamily="18" charset="0"/>
                        </a:rPr>
                        <a:t> bản họp giữa BGH với BĐD CMHS; Biên bản họp CMHS các đợt.</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TC4.16.01</a:t>
                      </a:r>
                      <a:r>
                        <a:rPr lang="en-US" sz="1600" smtClean="0">
                          <a:latin typeface="Times New Roman" pitchFamily="18" charset="0"/>
                          <a:cs typeface="Times New Roman" pitchFamily="18" charset="0"/>
                        </a:rPr>
                        <a:t>. Thư</a:t>
                      </a:r>
                      <a:r>
                        <a:rPr lang="en-US" sz="1600" baseline="0" smtClean="0">
                          <a:latin typeface="Times New Roman" pitchFamily="18" charset="0"/>
                          <a:cs typeface="Times New Roman" pitchFamily="18" charset="0"/>
                        </a:rPr>
                        <a:t> ngỏ.</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TC4.16.02</a:t>
                      </a:r>
                      <a:r>
                        <a:rPr lang="en-US" sz="1600" smtClean="0">
                          <a:latin typeface="Times New Roman" pitchFamily="18" charset="0"/>
                          <a:cs typeface="Times New Roman" pitchFamily="18" charset="0"/>
                        </a:rPr>
                        <a:t>. Hồ</a:t>
                      </a:r>
                      <a:r>
                        <a:rPr lang="en-US" sz="1600" baseline="0" smtClean="0">
                          <a:latin typeface="Times New Roman" pitchFamily="18" charset="0"/>
                          <a:cs typeface="Times New Roman" pitchFamily="18" charset="0"/>
                        </a:rPr>
                        <a:t> sơ quản lý </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600" baseline="0" smtClean="0">
                          <a:latin typeface="Times New Roman" pitchFamily="18" charset="0"/>
                          <a:cs typeface="Times New Roman" pitchFamily="18" charset="0"/>
                        </a:rPr>
                        <a:t>- </a:t>
                      </a:r>
                      <a:r>
                        <a:rPr lang="en-US" sz="1600" b="1" baseline="0" smtClean="0">
                          <a:latin typeface="Times New Roman" pitchFamily="18" charset="0"/>
                          <a:cs typeface="Times New Roman" pitchFamily="18" charset="0"/>
                        </a:rPr>
                        <a:t>TC4.16.03</a:t>
                      </a:r>
                      <a:r>
                        <a:rPr lang="en-US" sz="1600" baseline="0" smtClean="0">
                          <a:latin typeface="Times New Roman" pitchFamily="18" charset="0"/>
                          <a:cs typeface="Times New Roman" pitchFamily="18" charset="0"/>
                        </a:rPr>
                        <a:t>. Biên bản làm việc liên quan đến công tác huy động và sử dụng nguồn lực để phát triển nhà trường. </a:t>
                      </a:r>
                      <a:endParaRPr lang="en-US" sz="1600">
                        <a:latin typeface="Times New Roman" pitchFamily="18" charset="0"/>
                        <a:cs typeface="Times New Roman" pitchFamily="18" charset="0"/>
                      </a:endParaRPr>
                    </a:p>
                  </a:txBody>
                  <a:tcPr anchor="ctr"/>
                </a:tc>
              </a:tr>
            </a:tbl>
          </a:graphicData>
        </a:graphic>
      </p:graphicFrame>
    </p:spTree>
    <p:extLst>
      <p:ext uri="{BB962C8B-B14F-4D97-AF65-F5344CB8AC3E}">
        <p14:creationId xmlns:p14="http://schemas.microsoft.com/office/powerpoint/2010/main" val="19609596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195"/>
            <a:ext cx="8534400" cy="990600"/>
          </a:xfrm>
        </p:spPr>
        <p:txBody>
          <a:bodyPr>
            <a:noAutofit/>
          </a:bodyPr>
          <a:lstStyle/>
          <a:p>
            <a:r>
              <a:rPr lang="en-US" sz="2800" b="1" smtClean="0">
                <a:solidFill>
                  <a:schemeClr val="accent1"/>
                </a:solidFill>
                <a:latin typeface="Times New Roman" pitchFamily="18" charset="0"/>
                <a:cs typeface="Times New Roman" pitchFamily="18" charset="0"/>
              </a:rPr>
              <a:t>Tiêu chuẩn 5. Sử dụng ngoại ngữ và CNTT.</a:t>
            </a:r>
            <a:br>
              <a:rPr lang="en-US" sz="2800" b="1" smtClean="0">
                <a:solidFill>
                  <a:schemeClr val="accent1"/>
                </a:solidFill>
                <a:latin typeface="Times New Roman" pitchFamily="18" charset="0"/>
                <a:cs typeface="Times New Roman" pitchFamily="18" charset="0"/>
              </a:rPr>
            </a:br>
            <a:r>
              <a:rPr lang="en-US" sz="2500" b="1" smtClean="0">
                <a:solidFill>
                  <a:schemeClr val="accent1"/>
                </a:solidFill>
                <a:latin typeface="Times New Roman" pitchFamily="18" charset="0"/>
                <a:cs typeface="Times New Roman" pitchFamily="18" charset="0"/>
              </a:rPr>
              <a:t> </a:t>
            </a:r>
            <a:r>
              <a:rPr lang="en-US" sz="2500" b="1" smtClean="0">
                <a:solidFill>
                  <a:schemeClr val="tx1"/>
                </a:solidFill>
                <a:latin typeface="Times New Roman" pitchFamily="18" charset="0"/>
                <a:cs typeface="Times New Roman" pitchFamily="18" charset="0"/>
              </a:rPr>
              <a:t>Tiêu chí 17. </a:t>
            </a:r>
            <a:r>
              <a:rPr lang="vi-VN" sz="2500" b="1">
                <a:solidFill>
                  <a:schemeClr val="tx1"/>
                </a:solidFill>
                <a:latin typeface="Times New Roman" pitchFamily="18" charset="0"/>
                <a:cs typeface="Times New Roman" pitchFamily="18" charset="0"/>
              </a:rPr>
              <a:t>Sử dụng ngoại </a:t>
            </a:r>
            <a:r>
              <a:rPr lang="vi-VN" sz="2500" b="1" smtClean="0">
                <a:solidFill>
                  <a:schemeClr val="tx1"/>
                </a:solidFill>
                <a:latin typeface="Times New Roman" pitchFamily="18" charset="0"/>
                <a:cs typeface="Times New Roman" pitchFamily="18" charset="0"/>
              </a:rPr>
              <a:t>ngữ</a:t>
            </a:r>
            <a:r>
              <a:rPr lang="en-US" sz="2500" b="1" smtClean="0">
                <a:solidFill>
                  <a:schemeClr val="tx1"/>
                </a:solidFill>
                <a:latin typeface="Times New Roman" pitchFamily="18" charset="0"/>
                <a:cs typeface="Times New Roman" pitchFamily="18" charset="0"/>
              </a:rPr>
              <a:t>.</a:t>
            </a:r>
            <a:endParaRPr lang="en-US" sz="2500" b="1">
              <a:solidFill>
                <a:schemeClr val="tx1"/>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133279351"/>
              </p:ext>
            </p:extLst>
          </p:nvPr>
        </p:nvGraphicFramePr>
        <p:xfrm>
          <a:off x="301625" y="1527174"/>
          <a:ext cx="8504238" cy="4797426"/>
        </p:xfrm>
        <a:graphic>
          <a:graphicData uri="http://schemas.openxmlformats.org/drawingml/2006/table">
            <a:tbl>
              <a:tblPr firstRow="1" bandRow="1">
                <a:tableStyleId>{5C22544A-7EE6-4342-B048-85BDC9FD1C3A}</a:tableStyleId>
              </a:tblPr>
              <a:tblGrid>
                <a:gridCol w="4879975"/>
                <a:gridCol w="1143000"/>
                <a:gridCol w="2481263"/>
              </a:tblGrid>
              <a:tr h="763227">
                <a:tc>
                  <a:txBody>
                    <a:bodyPr/>
                    <a:lstStyle/>
                    <a:p>
                      <a:pPr algn="ctr"/>
                      <a:r>
                        <a:rPr lang="en-US" smtClean="0">
                          <a:latin typeface="Times New Roman" pitchFamily="18" charset="0"/>
                          <a:cs typeface="Times New Roman" pitchFamily="18" charset="0"/>
                        </a:rPr>
                        <a:t>Mức</a:t>
                      </a:r>
                      <a:r>
                        <a:rPr lang="en-US" baseline="0" smtClean="0">
                          <a:latin typeface="Times New Roman" pitchFamily="18" charset="0"/>
                          <a:cs typeface="Times New Roman" pitchFamily="18" charset="0"/>
                        </a:rPr>
                        <a:t> yêu cầu của tiêu chí </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Tự</a:t>
                      </a:r>
                      <a:r>
                        <a:rPr lang="en-US" baseline="0" smtClean="0">
                          <a:latin typeface="Times New Roman" pitchFamily="18" charset="0"/>
                          <a:cs typeface="Times New Roman" pitchFamily="18" charset="0"/>
                        </a:rPr>
                        <a:t> </a:t>
                      </a:r>
                    </a:p>
                    <a:p>
                      <a:pPr algn="ctr"/>
                      <a:r>
                        <a:rPr lang="en-US" baseline="0" smtClean="0">
                          <a:latin typeface="Times New Roman" pitchFamily="18" charset="0"/>
                          <a:cs typeface="Times New Roman" pitchFamily="18" charset="0"/>
                        </a:rPr>
                        <a:t>đánh  giá</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Minh chứng</a:t>
                      </a:r>
                      <a:endParaRPr lang="en-US">
                        <a:latin typeface="Times New Roman" pitchFamily="18" charset="0"/>
                        <a:cs typeface="Times New Roman" pitchFamily="18" charset="0"/>
                      </a:endParaRPr>
                    </a:p>
                  </a:txBody>
                  <a:tcPr anchor="ctr"/>
                </a:tc>
              </a:tr>
              <a:tr h="4034199">
                <a:tc>
                  <a:txBody>
                    <a:bodyPr/>
                    <a:lstStyle/>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đạt: </a:t>
                      </a:r>
                      <a:r>
                        <a:rPr kumimoji="0" lang="pl-PL" sz="1800" kern="1200" smtClean="0">
                          <a:solidFill>
                            <a:schemeClr val="dk1"/>
                          </a:solidFill>
                          <a:effectLst/>
                          <a:latin typeface="Times New Roman" pitchFamily="18" charset="0"/>
                          <a:ea typeface="+mn-ea"/>
                          <a:cs typeface="Times New Roman" pitchFamily="18" charset="0"/>
                        </a:rPr>
                        <a:t>giao tiếp thông thường bằng ngoại ngữ (ưu tiên tiếng Anh)</a:t>
                      </a:r>
                      <a:r>
                        <a:rPr kumimoji="0" lang="en-US" sz="1800" kern="1200" smtClean="0">
                          <a:solidFill>
                            <a:schemeClr val="dk1"/>
                          </a:solidFill>
                          <a:effectLst/>
                          <a:latin typeface="Times New Roman" pitchFamily="18" charset="0"/>
                          <a:ea typeface="+mn-ea"/>
                          <a:cs typeface="Times New Roman" pitchFamily="18" charset="0"/>
                        </a:rPr>
                        <a:t>.</a:t>
                      </a:r>
                    </a:p>
                    <a:p>
                      <a:pPr marL="0" indent="0" algn="just">
                        <a:buFont typeface="Arial" pitchFamily="34" charset="0"/>
                        <a:buNone/>
                      </a:pPr>
                      <a:endParaRPr kumimoji="0" lang="en-US" sz="1800" kern="1200" smtClean="0">
                        <a:solidFill>
                          <a:schemeClr val="dk1"/>
                        </a:solidFill>
                        <a:effectLst/>
                        <a:latin typeface="Times New Roman" pitchFamily="18" charset="0"/>
                        <a:ea typeface="+mn-ea"/>
                        <a:cs typeface="Times New Roman" pitchFamily="18" charset="0"/>
                      </a:endParaRPr>
                    </a:p>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khá:</a:t>
                      </a:r>
                      <a:r>
                        <a:rPr kumimoji="0" lang="pl-PL" sz="1800" kern="1200" smtClean="0">
                          <a:solidFill>
                            <a:schemeClr val="dk1"/>
                          </a:solidFill>
                          <a:effectLst/>
                          <a:latin typeface="Times New Roman" pitchFamily="18" charset="0"/>
                          <a:ea typeface="+mn-ea"/>
                          <a:cs typeface="Times New Roman" pitchFamily="18" charset="0"/>
                        </a:rPr>
                        <a:t> chỉ đạo xây dựng và tổ chức thực hiện kế hoạch phát triển năng lực sử dụng ngoại ngữ (ưu tiên tiếng Anh) cho giáo viên, nhân viên, học sinh trong trường</a:t>
                      </a:r>
                      <a:r>
                        <a:rPr kumimoji="0" lang="en-US" sz="1800" kern="1200" smtClean="0">
                          <a:solidFill>
                            <a:schemeClr val="dk1"/>
                          </a:solidFill>
                          <a:effectLst/>
                          <a:latin typeface="Times New Roman" pitchFamily="18" charset="0"/>
                          <a:ea typeface="+mn-ea"/>
                          <a:cs typeface="Times New Roman" pitchFamily="18" charset="0"/>
                        </a:rPr>
                        <a:t>.</a:t>
                      </a:r>
                    </a:p>
                    <a:p>
                      <a:pPr marL="0" indent="0" algn="just">
                        <a:buFont typeface="Arial" pitchFamily="34" charset="0"/>
                        <a:buNone/>
                      </a:pPr>
                      <a:endParaRPr kumimoji="0" lang="en-US" sz="1800" kern="1200" smtClean="0">
                        <a:solidFill>
                          <a:schemeClr val="dk1"/>
                        </a:solidFill>
                        <a:effectLst/>
                        <a:latin typeface="Times New Roman" pitchFamily="18" charset="0"/>
                        <a:ea typeface="+mn-ea"/>
                        <a:cs typeface="Times New Roman" pitchFamily="18" charset="0"/>
                      </a:endParaRPr>
                    </a:p>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tốt: </a:t>
                      </a:r>
                      <a:r>
                        <a:rPr kumimoji="0" lang="pl-PL" sz="1800" kern="1200" smtClean="0">
                          <a:solidFill>
                            <a:schemeClr val="dk1"/>
                          </a:solidFill>
                          <a:effectLst/>
                          <a:latin typeface="Times New Roman" pitchFamily="18" charset="0"/>
                          <a:ea typeface="+mn-ea"/>
                          <a:cs typeface="Times New Roman" pitchFamily="18" charset="0"/>
                        </a:rPr>
                        <a:t>sử dụng ngoại ngữ thành thạo (ưu tiên tiếng Anh); tạo lập môi trường phát triển năng lực sử dụng ngoại ngữ (ưu tiên tiếng Anh) cho giáo viên, nhân viên, học sinh trong trường</a:t>
                      </a:r>
                      <a:r>
                        <a:rPr kumimoji="0" lang="en-US" sz="1800" kern="1200" smtClean="0">
                          <a:solidFill>
                            <a:schemeClr val="dk1"/>
                          </a:solidFill>
                          <a:effectLst/>
                          <a:latin typeface="Times New Roman" pitchFamily="18" charset="0"/>
                          <a:ea typeface="+mn-ea"/>
                          <a:cs typeface="Times New Roman" pitchFamily="18" charset="0"/>
                        </a:rPr>
                        <a:t>.</a:t>
                      </a:r>
                      <a:endParaRPr lang="en-US" sz="1800">
                        <a:latin typeface="Times New Roman" pitchFamily="18" charset="0"/>
                        <a:cs typeface="Times New Roman" pitchFamily="18" charset="0"/>
                      </a:endParaRPr>
                    </a:p>
                  </a:txBody>
                  <a:tcPr anchor="ctr"/>
                </a:tc>
                <a:tc>
                  <a:txBody>
                    <a:bodyPr/>
                    <a:lstStyle/>
                    <a:p>
                      <a:pPr algn="ctr"/>
                      <a:r>
                        <a:rPr lang="en-US" b="1" smtClean="0">
                          <a:latin typeface="Times New Roman" pitchFamily="18" charset="0"/>
                          <a:cs typeface="Times New Roman" pitchFamily="18" charset="0"/>
                        </a:rPr>
                        <a:t>Khá</a:t>
                      </a:r>
                    </a:p>
                  </a:txBody>
                  <a:tcPr anchor="ctr"/>
                </a:tc>
                <a:tc>
                  <a:txBody>
                    <a:bodyPr/>
                    <a:lstStyle/>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TC5.17.01</a:t>
                      </a:r>
                      <a:r>
                        <a:rPr lang="en-US" sz="1600" smtClean="0">
                          <a:latin typeface="Times New Roman" pitchFamily="18" charset="0"/>
                          <a:cs typeface="Times New Roman" pitchFamily="18" charset="0"/>
                        </a:rPr>
                        <a:t>. Chứng</a:t>
                      </a:r>
                      <a:r>
                        <a:rPr lang="en-US" sz="1600" baseline="0" smtClean="0">
                          <a:latin typeface="Times New Roman" pitchFamily="18" charset="0"/>
                          <a:cs typeface="Times New Roman" pitchFamily="18" charset="0"/>
                        </a:rPr>
                        <a:t> chỉ B1 tiếng Anh.</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TC5.17.02</a:t>
                      </a:r>
                      <a:r>
                        <a:rPr lang="en-US" sz="1600" smtClean="0">
                          <a:latin typeface="Times New Roman" pitchFamily="18" charset="0"/>
                          <a:cs typeface="Times New Roman" pitchFamily="18" charset="0"/>
                        </a:rPr>
                        <a:t>.</a:t>
                      </a:r>
                      <a:r>
                        <a:rPr lang="en-US" sz="1600" baseline="0" smtClean="0">
                          <a:latin typeface="Times New Roman" pitchFamily="18" charset="0"/>
                          <a:cs typeface="Times New Roman" pitchFamily="18" charset="0"/>
                        </a:rPr>
                        <a:t> Kế hoạch tổ chức lớp tiếng Anh với người bản ngữ cho học sinh.</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TC2.06.06</a:t>
                      </a:r>
                      <a:r>
                        <a:rPr lang="en-US" sz="1600" smtClean="0">
                          <a:latin typeface="Times New Roman" pitchFamily="18" charset="0"/>
                          <a:cs typeface="Times New Roman" pitchFamily="18" charset="0"/>
                        </a:rPr>
                        <a:t>. Qui chế</a:t>
                      </a:r>
                      <a:r>
                        <a:rPr lang="en-US" sz="1600" baseline="0" smtClean="0">
                          <a:latin typeface="Times New Roman" pitchFamily="18" charset="0"/>
                          <a:cs typeface="Times New Roman" pitchFamily="18" charset="0"/>
                        </a:rPr>
                        <a:t> CTNB qui định khen thưởng giáo viên học nâng cao trình độ.</a:t>
                      </a:r>
                      <a:endParaRPr lang="en-US" sz="1600" smtClean="0">
                        <a:latin typeface="Times New Roman" pitchFamily="18" charset="0"/>
                        <a:cs typeface="Times New Roman" pitchFamily="18" charset="0"/>
                      </a:endParaRPr>
                    </a:p>
                    <a:p>
                      <a:pPr algn="just"/>
                      <a:endParaRPr lang="en-US" sz="1600">
                        <a:latin typeface="Times New Roman" pitchFamily="18" charset="0"/>
                        <a:cs typeface="Times New Roman" pitchFamily="18" charset="0"/>
                      </a:endParaRPr>
                    </a:p>
                  </a:txBody>
                  <a:tcPr anchor="ctr"/>
                </a:tc>
              </a:tr>
            </a:tbl>
          </a:graphicData>
        </a:graphic>
      </p:graphicFrame>
    </p:spTree>
    <p:extLst>
      <p:ext uri="{BB962C8B-B14F-4D97-AF65-F5344CB8AC3E}">
        <p14:creationId xmlns:p14="http://schemas.microsoft.com/office/powerpoint/2010/main" val="25345335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195"/>
            <a:ext cx="8534400" cy="990600"/>
          </a:xfrm>
        </p:spPr>
        <p:txBody>
          <a:bodyPr>
            <a:noAutofit/>
          </a:bodyPr>
          <a:lstStyle/>
          <a:p>
            <a:r>
              <a:rPr lang="en-US" sz="2800" b="1" smtClean="0">
                <a:solidFill>
                  <a:schemeClr val="accent1"/>
                </a:solidFill>
                <a:latin typeface="Times New Roman" pitchFamily="18" charset="0"/>
                <a:cs typeface="Times New Roman" pitchFamily="18" charset="0"/>
              </a:rPr>
              <a:t>Tiêu chuẩn 5. Sử dụng ngoại ngữ và CNTT.</a:t>
            </a:r>
            <a:br>
              <a:rPr lang="en-US" sz="2800" b="1" smtClean="0">
                <a:solidFill>
                  <a:schemeClr val="accent1"/>
                </a:solidFill>
                <a:latin typeface="Times New Roman" pitchFamily="18" charset="0"/>
                <a:cs typeface="Times New Roman" pitchFamily="18" charset="0"/>
              </a:rPr>
            </a:br>
            <a:r>
              <a:rPr lang="en-US" sz="2500" b="1" smtClean="0">
                <a:solidFill>
                  <a:schemeClr val="accent1"/>
                </a:solidFill>
                <a:latin typeface="Times New Roman" pitchFamily="18" charset="0"/>
                <a:cs typeface="Times New Roman" pitchFamily="18" charset="0"/>
              </a:rPr>
              <a:t> </a:t>
            </a:r>
            <a:r>
              <a:rPr lang="en-US" sz="2500" b="1" smtClean="0">
                <a:solidFill>
                  <a:schemeClr val="tx1"/>
                </a:solidFill>
                <a:latin typeface="Times New Roman" pitchFamily="18" charset="0"/>
                <a:cs typeface="Times New Roman" pitchFamily="18" charset="0"/>
              </a:rPr>
              <a:t>Tiêu chí 18. </a:t>
            </a:r>
            <a:r>
              <a:rPr lang="vi-VN" sz="2500" b="1">
                <a:solidFill>
                  <a:schemeClr val="tx1"/>
                </a:solidFill>
                <a:latin typeface="Times New Roman" pitchFamily="18" charset="0"/>
                <a:cs typeface="Times New Roman" pitchFamily="18" charset="0"/>
              </a:rPr>
              <a:t>Ứng dụng công nghệ thông </a:t>
            </a:r>
            <a:r>
              <a:rPr lang="vi-VN" sz="2500" b="1" smtClean="0">
                <a:solidFill>
                  <a:schemeClr val="tx1"/>
                </a:solidFill>
                <a:latin typeface="Times New Roman" pitchFamily="18" charset="0"/>
                <a:cs typeface="Times New Roman" pitchFamily="18" charset="0"/>
              </a:rPr>
              <a:t>tin</a:t>
            </a:r>
            <a:r>
              <a:rPr lang="en-US" sz="2500" b="1" smtClean="0">
                <a:solidFill>
                  <a:schemeClr val="tx1"/>
                </a:solidFill>
                <a:latin typeface="Times New Roman" pitchFamily="18" charset="0"/>
                <a:cs typeface="Times New Roman" pitchFamily="18" charset="0"/>
              </a:rPr>
              <a:t>.</a:t>
            </a:r>
            <a:endParaRPr lang="en-US" sz="2500" b="1">
              <a:solidFill>
                <a:schemeClr val="tx1"/>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23794026"/>
              </p:ext>
            </p:extLst>
          </p:nvPr>
        </p:nvGraphicFramePr>
        <p:xfrm>
          <a:off x="301625" y="1527174"/>
          <a:ext cx="8504238" cy="4797426"/>
        </p:xfrm>
        <a:graphic>
          <a:graphicData uri="http://schemas.openxmlformats.org/drawingml/2006/table">
            <a:tbl>
              <a:tblPr firstRow="1" bandRow="1">
                <a:tableStyleId>{5C22544A-7EE6-4342-B048-85BDC9FD1C3A}</a:tableStyleId>
              </a:tblPr>
              <a:tblGrid>
                <a:gridCol w="4879975"/>
                <a:gridCol w="1143000"/>
                <a:gridCol w="2481263"/>
              </a:tblGrid>
              <a:tr h="763227">
                <a:tc>
                  <a:txBody>
                    <a:bodyPr/>
                    <a:lstStyle/>
                    <a:p>
                      <a:pPr algn="ctr"/>
                      <a:r>
                        <a:rPr lang="en-US" smtClean="0">
                          <a:latin typeface="Times New Roman" pitchFamily="18" charset="0"/>
                          <a:cs typeface="Times New Roman" pitchFamily="18" charset="0"/>
                        </a:rPr>
                        <a:t>Mức</a:t>
                      </a:r>
                      <a:r>
                        <a:rPr lang="en-US" baseline="0" smtClean="0">
                          <a:latin typeface="Times New Roman" pitchFamily="18" charset="0"/>
                          <a:cs typeface="Times New Roman" pitchFamily="18" charset="0"/>
                        </a:rPr>
                        <a:t> yêu cầu của tiêu chí </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Tự</a:t>
                      </a:r>
                      <a:r>
                        <a:rPr lang="en-US" baseline="0" smtClean="0">
                          <a:latin typeface="Times New Roman" pitchFamily="18" charset="0"/>
                          <a:cs typeface="Times New Roman" pitchFamily="18" charset="0"/>
                        </a:rPr>
                        <a:t> </a:t>
                      </a:r>
                    </a:p>
                    <a:p>
                      <a:pPr algn="ctr"/>
                      <a:r>
                        <a:rPr lang="en-US" baseline="0" smtClean="0">
                          <a:latin typeface="Times New Roman" pitchFamily="18" charset="0"/>
                          <a:cs typeface="Times New Roman" pitchFamily="18" charset="0"/>
                        </a:rPr>
                        <a:t>đánh  giá</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Minh chứng</a:t>
                      </a:r>
                      <a:endParaRPr lang="en-US">
                        <a:latin typeface="Times New Roman" pitchFamily="18" charset="0"/>
                        <a:cs typeface="Times New Roman" pitchFamily="18" charset="0"/>
                      </a:endParaRPr>
                    </a:p>
                  </a:txBody>
                  <a:tcPr anchor="ctr"/>
                </a:tc>
              </a:tr>
              <a:tr h="4034199">
                <a:tc>
                  <a:txBody>
                    <a:bodyPr/>
                    <a:lstStyle/>
                    <a:p>
                      <a:pPr marL="285750" indent="-285750" algn="just">
                        <a:buFont typeface="Arial" pitchFamily="34" charset="0"/>
                        <a:buChar char="•"/>
                      </a:pPr>
                      <a:r>
                        <a:rPr kumimoji="0" lang="pl-PL" sz="1800" kern="1200" smtClean="0">
                          <a:solidFill>
                            <a:schemeClr val="dk1"/>
                          </a:solidFill>
                          <a:effectLst/>
                          <a:latin typeface="Times New Roman" pitchFamily="18" charset="0"/>
                          <a:ea typeface="+mn-ea"/>
                          <a:cs typeface="Times New Roman" pitchFamily="18" charset="0"/>
                        </a:rPr>
                        <a:t>Mức đạt: sử dụng được một số công cụ công nghệ thông tin thông dụng trong quản trị nhà trường</a:t>
                      </a:r>
                      <a:r>
                        <a:rPr kumimoji="0" lang="en-US" sz="1800" kern="1200" smtClean="0">
                          <a:solidFill>
                            <a:schemeClr val="dk1"/>
                          </a:solidFill>
                          <a:effectLst/>
                          <a:latin typeface="Times New Roman" pitchFamily="18" charset="0"/>
                          <a:ea typeface="+mn-ea"/>
                          <a:cs typeface="Times New Roman" pitchFamily="18" charset="0"/>
                        </a:rPr>
                        <a:t>.</a:t>
                      </a:r>
                    </a:p>
                    <a:p>
                      <a:pPr marL="0" indent="0" algn="just">
                        <a:buFont typeface="Arial" pitchFamily="34" charset="0"/>
                        <a:buNone/>
                      </a:pPr>
                      <a:endParaRPr kumimoji="0" lang="en-US" sz="1800" kern="1200" smtClean="0">
                        <a:solidFill>
                          <a:schemeClr val="dk1"/>
                        </a:solidFill>
                        <a:effectLst/>
                        <a:latin typeface="Times New Roman" pitchFamily="18" charset="0"/>
                        <a:ea typeface="+mn-ea"/>
                        <a:cs typeface="Times New Roman" pitchFamily="18" charset="0"/>
                      </a:endParaRPr>
                    </a:p>
                    <a:p>
                      <a:pPr marL="285750" indent="-285750" algn="just">
                        <a:buFont typeface="Arial" pitchFamily="34" charset="0"/>
                        <a:buChar char="•"/>
                      </a:pPr>
                      <a:r>
                        <a:rPr kumimoji="0" lang="pl-PL" sz="1800" kern="1200" smtClean="0">
                          <a:solidFill>
                            <a:schemeClr val="dk1"/>
                          </a:solidFill>
                          <a:effectLst/>
                          <a:latin typeface="Times New Roman" pitchFamily="18" charset="0"/>
                          <a:ea typeface="+mn-ea"/>
                          <a:cs typeface="Times New Roman" pitchFamily="18" charset="0"/>
                        </a:rPr>
                        <a:t>Mức khá: sử dụng được các phần mềm hỗ trợ quản trị nhà trường</a:t>
                      </a:r>
                      <a:r>
                        <a:rPr kumimoji="0" lang="en-US" sz="1800" kern="1200" smtClean="0">
                          <a:solidFill>
                            <a:schemeClr val="dk1"/>
                          </a:solidFill>
                          <a:effectLst/>
                          <a:latin typeface="Times New Roman" pitchFamily="18" charset="0"/>
                          <a:ea typeface="+mn-ea"/>
                          <a:cs typeface="Times New Roman" pitchFamily="18" charset="0"/>
                        </a:rPr>
                        <a:t>.</a:t>
                      </a:r>
                    </a:p>
                    <a:p>
                      <a:pPr marL="0" indent="0" algn="just">
                        <a:buFont typeface="Arial" pitchFamily="34" charset="0"/>
                        <a:buNone/>
                      </a:pPr>
                      <a:endParaRPr kumimoji="0" lang="en-US" sz="1800" kern="1200" smtClean="0">
                        <a:solidFill>
                          <a:schemeClr val="dk1"/>
                        </a:solidFill>
                        <a:effectLst/>
                        <a:latin typeface="Times New Roman" pitchFamily="18" charset="0"/>
                        <a:ea typeface="+mn-ea"/>
                        <a:cs typeface="Times New Roman" pitchFamily="18" charset="0"/>
                      </a:endParaRPr>
                    </a:p>
                    <a:p>
                      <a:pPr marL="285750" indent="-285750" algn="just">
                        <a:buFont typeface="Arial" pitchFamily="34" charset="0"/>
                        <a:buChar char="•"/>
                      </a:pPr>
                      <a:r>
                        <a:rPr kumimoji="0" lang="pl-PL" sz="1800" kern="1200" smtClean="0">
                          <a:solidFill>
                            <a:schemeClr val="dk1"/>
                          </a:solidFill>
                          <a:effectLst/>
                          <a:latin typeface="Times New Roman" pitchFamily="18" charset="0"/>
                          <a:ea typeface="+mn-ea"/>
                          <a:cs typeface="Times New Roman" pitchFamily="18" charset="0"/>
                        </a:rPr>
                        <a:t>Mức tốt: tạo lập được môi trường ứng dụng công nghệ thông tin trong hoạt động dạy, học và quản trị nhà trường</a:t>
                      </a:r>
                      <a:r>
                        <a:rPr kumimoji="0" lang="en-US" sz="1800" kern="1200" smtClean="0">
                          <a:solidFill>
                            <a:schemeClr val="dk1"/>
                          </a:solidFill>
                          <a:effectLst/>
                          <a:latin typeface="Times New Roman" pitchFamily="18" charset="0"/>
                          <a:ea typeface="+mn-ea"/>
                          <a:cs typeface="Times New Roman" pitchFamily="18" charset="0"/>
                        </a:rPr>
                        <a:t>.</a:t>
                      </a:r>
                      <a:endParaRPr lang="en-US" sz="1800">
                        <a:latin typeface="Times New Roman" pitchFamily="18" charset="0"/>
                        <a:cs typeface="Times New Roman" pitchFamily="18" charset="0"/>
                      </a:endParaRPr>
                    </a:p>
                  </a:txBody>
                  <a:tcPr anchor="ctr"/>
                </a:tc>
                <a:tc>
                  <a:txBody>
                    <a:bodyPr/>
                    <a:lstStyle/>
                    <a:p>
                      <a:pPr algn="ctr"/>
                      <a:r>
                        <a:rPr lang="en-US" b="1" smtClean="0">
                          <a:latin typeface="Times New Roman" pitchFamily="18" charset="0"/>
                          <a:cs typeface="Times New Roman" pitchFamily="18" charset="0"/>
                        </a:rPr>
                        <a:t>Khá</a:t>
                      </a:r>
                    </a:p>
                  </a:txBody>
                  <a:tcPr anchor="ct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smtClean="0">
                          <a:latin typeface="Times New Roman" pitchFamily="18" charset="0"/>
                          <a:cs typeface="Times New Roman" pitchFamily="18" charset="0"/>
                        </a:rPr>
                        <a:t>- TC5.18.01.</a:t>
                      </a:r>
                      <a:r>
                        <a:rPr lang="en-US" sz="1600" b="1" baseline="0" smtClean="0">
                          <a:latin typeface="Times New Roman" pitchFamily="18" charset="0"/>
                          <a:cs typeface="Times New Roman" pitchFamily="18" charset="0"/>
                        </a:rPr>
                        <a:t> </a:t>
                      </a:r>
                      <a:r>
                        <a:rPr lang="en-US" sz="1600" b="0" baseline="0" smtClean="0">
                          <a:latin typeface="Times New Roman" pitchFamily="18" charset="0"/>
                          <a:cs typeface="Times New Roman" pitchFamily="18" charset="0"/>
                        </a:rPr>
                        <a:t>Chứng chỉ tin học nâng cao.</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600" b="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TC5.18.02</a:t>
                      </a:r>
                      <a:r>
                        <a:rPr lang="en-US" sz="1600" b="0" smtClean="0">
                          <a:latin typeface="Times New Roman" pitchFamily="18" charset="0"/>
                          <a:cs typeface="Times New Roman" pitchFamily="18" charset="0"/>
                        </a:rPr>
                        <a:t>.</a:t>
                      </a:r>
                      <a:r>
                        <a:rPr lang="en-US" sz="1600" b="0" baseline="0" smtClean="0">
                          <a:latin typeface="Times New Roman" pitchFamily="18" charset="0"/>
                          <a:cs typeface="Times New Roman" pitchFamily="18" charset="0"/>
                        </a:rPr>
                        <a:t> Các phần mềm quản trị.</a:t>
                      </a:r>
                      <a:endParaRPr lang="en-US" sz="1600" b="0" smtClean="0">
                        <a:latin typeface="Times New Roman" pitchFamily="18" charset="0"/>
                        <a:cs typeface="Times New Roman" pitchFamily="18" charset="0"/>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US" sz="1600" b="1" smtClean="0">
                          <a:latin typeface="Times New Roman" pitchFamily="18" charset="0"/>
                          <a:cs typeface="Times New Roman" pitchFamily="18" charset="0"/>
                        </a:rPr>
                        <a:t>- TC2.06.06</a:t>
                      </a:r>
                      <a:r>
                        <a:rPr lang="en-US" sz="1600" smtClean="0">
                          <a:latin typeface="Times New Roman" pitchFamily="18" charset="0"/>
                          <a:cs typeface="Times New Roman" pitchFamily="18" charset="0"/>
                        </a:rPr>
                        <a:t>. Qui chế</a:t>
                      </a:r>
                      <a:r>
                        <a:rPr lang="en-US" sz="1600" baseline="0" smtClean="0">
                          <a:latin typeface="Times New Roman" pitchFamily="18" charset="0"/>
                          <a:cs typeface="Times New Roman" pitchFamily="18" charset="0"/>
                        </a:rPr>
                        <a:t> CTNB qui định khen thưởng giáo viên học nâng cao trình độ.</a:t>
                      </a:r>
                      <a:endParaRPr lang="en-US" sz="1600" smtClean="0">
                        <a:latin typeface="Times New Roman" pitchFamily="18" charset="0"/>
                        <a:cs typeface="Times New Roman" pitchFamily="18" charset="0"/>
                      </a:endParaRPr>
                    </a:p>
                    <a:p>
                      <a:endParaRPr lang="en-US"/>
                    </a:p>
                  </a:txBody>
                  <a:tcPr anchor="ctr"/>
                </a:tc>
              </a:tr>
            </a:tbl>
          </a:graphicData>
        </a:graphic>
      </p:graphicFrame>
    </p:spTree>
    <p:extLst>
      <p:ext uri="{BB962C8B-B14F-4D97-AF65-F5344CB8AC3E}">
        <p14:creationId xmlns:p14="http://schemas.microsoft.com/office/powerpoint/2010/main" val="8908811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195"/>
            <a:ext cx="8534400" cy="990600"/>
          </a:xfrm>
        </p:spPr>
        <p:txBody>
          <a:bodyPr>
            <a:noAutofit/>
          </a:bodyPr>
          <a:lstStyle/>
          <a:p>
            <a:r>
              <a:rPr lang="en-US" sz="2800" b="1" smtClean="0">
                <a:solidFill>
                  <a:schemeClr val="accent1"/>
                </a:solidFill>
                <a:latin typeface="Times New Roman" pitchFamily="18" charset="0"/>
                <a:cs typeface="Times New Roman" pitchFamily="18" charset="0"/>
              </a:rPr>
              <a:t>Tiêu chuẩn 1. Phẩm chất nghề nghiệp.</a:t>
            </a:r>
            <a:br>
              <a:rPr lang="en-US" sz="2800" b="1" smtClean="0">
                <a:solidFill>
                  <a:schemeClr val="accent1"/>
                </a:solidFill>
                <a:latin typeface="Times New Roman" pitchFamily="18" charset="0"/>
                <a:cs typeface="Times New Roman" pitchFamily="18" charset="0"/>
              </a:rPr>
            </a:br>
            <a:r>
              <a:rPr lang="en-US" sz="2500" b="1" smtClean="0">
                <a:solidFill>
                  <a:schemeClr val="accent1"/>
                </a:solidFill>
                <a:latin typeface="Times New Roman" pitchFamily="18" charset="0"/>
                <a:cs typeface="Times New Roman" pitchFamily="18" charset="0"/>
              </a:rPr>
              <a:t> </a:t>
            </a:r>
            <a:r>
              <a:rPr lang="en-US" sz="2800" b="1" smtClean="0">
                <a:solidFill>
                  <a:schemeClr val="tx1"/>
                </a:solidFill>
                <a:latin typeface="Times New Roman" pitchFamily="18" charset="0"/>
                <a:cs typeface="Times New Roman" pitchFamily="18" charset="0"/>
              </a:rPr>
              <a:t>Tiêu chí 1. Đạo đức nghề nghiệp.</a:t>
            </a:r>
            <a:endParaRPr lang="en-US" sz="2800" b="1">
              <a:solidFill>
                <a:schemeClr val="tx1"/>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573961811"/>
              </p:ext>
            </p:extLst>
          </p:nvPr>
        </p:nvGraphicFramePr>
        <p:xfrm>
          <a:off x="301625" y="1527175"/>
          <a:ext cx="8537576" cy="4907280"/>
        </p:xfrm>
        <a:graphic>
          <a:graphicData uri="http://schemas.openxmlformats.org/drawingml/2006/table">
            <a:tbl>
              <a:tblPr firstRow="1" bandRow="1">
                <a:tableStyleId>{5C22544A-7EE6-4342-B048-85BDC9FD1C3A}</a:tableStyleId>
              </a:tblPr>
              <a:tblGrid>
                <a:gridCol w="4899105"/>
                <a:gridCol w="688488"/>
                <a:gridCol w="2949983"/>
              </a:tblGrid>
              <a:tr h="886466">
                <a:tc>
                  <a:txBody>
                    <a:bodyPr/>
                    <a:lstStyle/>
                    <a:p>
                      <a:pPr algn="ctr"/>
                      <a:r>
                        <a:rPr lang="en-US" smtClean="0">
                          <a:latin typeface="Times New Roman" pitchFamily="18" charset="0"/>
                          <a:cs typeface="Times New Roman" pitchFamily="18" charset="0"/>
                        </a:rPr>
                        <a:t>Mức</a:t>
                      </a:r>
                      <a:r>
                        <a:rPr lang="en-US" baseline="0" smtClean="0">
                          <a:latin typeface="Times New Roman" pitchFamily="18" charset="0"/>
                          <a:cs typeface="Times New Roman" pitchFamily="18" charset="0"/>
                        </a:rPr>
                        <a:t> yêu cầu của tiêu chí </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Tự</a:t>
                      </a:r>
                      <a:r>
                        <a:rPr lang="en-US" baseline="0" smtClean="0">
                          <a:latin typeface="Times New Roman" pitchFamily="18" charset="0"/>
                          <a:cs typeface="Times New Roman" pitchFamily="18" charset="0"/>
                        </a:rPr>
                        <a:t> </a:t>
                      </a:r>
                    </a:p>
                    <a:p>
                      <a:pPr algn="ctr"/>
                      <a:r>
                        <a:rPr lang="en-US" baseline="0" smtClean="0">
                          <a:latin typeface="Times New Roman" pitchFamily="18" charset="0"/>
                          <a:cs typeface="Times New Roman" pitchFamily="18" charset="0"/>
                        </a:rPr>
                        <a:t>đánh  giá</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Minh chứng</a:t>
                      </a:r>
                      <a:endParaRPr lang="en-US">
                        <a:latin typeface="Times New Roman" pitchFamily="18" charset="0"/>
                        <a:cs typeface="Times New Roman" pitchFamily="18" charset="0"/>
                      </a:endParaRPr>
                    </a:p>
                  </a:txBody>
                  <a:tcPr anchor="ctr"/>
                </a:tc>
              </a:tr>
              <a:tr h="3910960">
                <a:tc>
                  <a:txBody>
                    <a:bodyPr/>
                    <a:lstStyle/>
                    <a:p>
                      <a:pPr marL="285750" indent="-285750" algn="just">
                        <a:buFont typeface="Arial" pitchFamily="34" charset="0"/>
                        <a:buChar char="•"/>
                      </a:pPr>
                      <a:r>
                        <a:rPr lang="en-US" smtClean="0">
                          <a:latin typeface="Times New Roman" pitchFamily="18" charset="0"/>
                          <a:cs typeface="Times New Roman" pitchFamily="18" charset="0"/>
                        </a:rPr>
                        <a:t> </a:t>
                      </a:r>
                      <a:r>
                        <a:rPr lang="en-US" b="1" smtClean="0">
                          <a:latin typeface="Times New Roman" pitchFamily="18" charset="0"/>
                          <a:cs typeface="Times New Roman" pitchFamily="18" charset="0"/>
                        </a:rPr>
                        <a:t>Mức</a:t>
                      </a:r>
                      <a:r>
                        <a:rPr lang="en-US" b="1" baseline="0" smtClean="0">
                          <a:latin typeface="Times New Roman" pitchFamily="18" charset="0"/>
                          <a:cs typeface="Times New Roman" pitchFamily="18" charset="0"/>
                        </a:rPr>
                        <a:t> đạt: </a:t>
                      </a:r>
                      <a:r>
                        <a:rPr kumimoji="0" lang="pl-PL" sz="1800" kern="1200" smtClean="0">
                          <a:solidFill>
                            <a:schemeClr val="dk1"/>
                          </a:solidFill>
                          <a:effectLst/>
                          <a:latin typeface="Times New Roman" pitchFamily="18" charset="0"/>
                          <a:ea typeface="+mn-ea"/>
                          <a:cs typeface="Times New Roman" pitchFamily="18" charset="0"/>
                        </a:rPr>
                        <a:t>thực hiện tốt quy định về đạo đức nhà giáo; chỉ đạo thực hiện nghiêm túc quy định về đạo đức nhà giáo trong nhà trường</a:t>
                      </a:r>
                      <a:r>
                        <a:rPr kumimoji="0" lang="en-US" sz="1800" kern="1200" smtClean="0">
                          <a:solidFill>
                            <a:schemeClr val="dk1"/>
                          </a:solidFill>
                          <a:effectLst/>
                          <a:latin typeface="Times New Roman" pitchFamily="18" charset="0"/>
                          <a:ea typeface="+mn-ea"/>
                          <a:cs typeface="Times New Roman" pitchFamily="18" charset="0"/>
                        </a:rPr>
                        <a:t>.</a:t>
                      </a:r>
                    </a:p>
                    <a:p>
                      <a:pPr marL="0" indent="0" algn="just">
                        <a:buFont typeface="Arial" pitchFamily="34" charset="0"/>
                        <a:buNone/>
                      </a:pPr>
                      <a:endParaRPr kumimoji="0" lang="en-US" sz="500" kern="1200" smtClean="0">
                        <a:solidFill>
                          <a:schemeClr val="dk1"/>
                        </a:solidFill>
                        <a:effectLst/>
                        <a:latin typeface="Times New Roman" pitchFamily="18" charset="0"/>
                        <a:ea typeface="+mn-ea"/>
                        <a:cs typeface="Times New Roman" pitchFamily="18" charset="0"/>
                      </a:endParaRPr>
                    </a:p>
                    <a:p>
                      <a:pPr marL="285750" indent="-285750" algn="just">
                        <a:buFont typeface="Arial" pitchFamily="34" charset="0"/>
                        <a:buChar char="•"/>
                      </a:pPr>
                      <a:r>
                        <a:rPr kumimoji="0" lang="en-US" sz="1800" b="1" kern="1200" smtClean="0">
                          <a:solidFill>
                            <a:schemeClr val="dk1"/>
                          </a:solidFill>
                          <a:effectLst/>
                          <a:latin typeface="Times New Roman" pitchFamily="18" charset="0"/>
                          <a:ea typeface="+mn-ea"/>
                          <a:cs typeface="Times New Roman" pitchFamily="18" charset="0"/>
                        </a:rPr>
                        <a:t> </a:t>
                      </a:r>
                      <a:r>
                        <a:rPr kumimoji="0" lang="pl-PL" sz="1800" b="1" kern="1200" smtClean="0">
                          <a:solidFill>
                            <a:schemeClr val="dk1"/>
                          </a:solidFill>
                          <a:effectLst/>
                          <a:latin typeface="Times New Roman" pitchFamily="18" charset="0"/>
                          <a:ea typeface="+mn-ea"/>
                          <a:cs typeface="Times New Roman" pitchFamily="18" charset="0"/>
                        </a:rPr>
                        <a:t>Mức khá: </a:t>
                      </a:r>
                      <a:r>
                        <a:rPr kumimoji="0" lang="pl-PL" sz="1800" kern="1200" smtClean="0">
                          <a:solidFill>
                            <a:schemeClr val="dk1"/>
                          </a:solidFill>
                          <a:effectLst/>
                          <a:latin typeface="Times New Roman" pitchFamily="18" charset="0"/>
                          <a:ea typeface="+mn-ea"/>
                          <a:cs typeface="Times New Roman" pitchFamily="18" charset="0"/>
                        </a:rPr>
                        <a:t>chỉ đạo phát hiện, chấn chỉnh kịp thời các biểu hiện vi phạm đạo đức của giáo viên, nhân viên, học sinh; chủ động sáng tạo trong xây dựng các nội quy, quy định về đạo đức nhà giáo trong nhà trường</a:t>
                      </a:r>
                      <a:r>
                        <a:rPr kumimoji="0" lang="en-US" sz="1800" kern="1200" smtClean="0">
                          <a:solidFill>
                            <a:schemeClr val="dk1"/>
                          </a:solidFill>
                          <a:effectLst/>
                          <a:latin typeface="Times New Roman" pitchFamily="18" charset="0"/>
                          <a:ea typeface="+mn-ea"/>
                          <a:cs typeface="Times New Roman" pitchFamily="18" charset="0"/>
                        </a:rPr>
                        <a:t>.</a:t>
                      </a:r>
                    </a:p>
                    <a:p>
                      <a:pPr marL="0" indent="0" algn="just">
                        <a:buFont typeface="Arial" pitchFamily="34" charset="0"/>
                        <a:buNone/>
                      </a:pPr>
                      <a:endParaRPr kumimoji="0" lang="en-US" sz="500" kern="1200" smtClean="0">
                        <a:solidFill>
                          <a:schemeClr val="dk1"/>
                        </a:solidFill>
                        <a:effectLst/>
                        <a:latin typeface="Times New Roman" pitchFamily="18" charset="0"/>
                        <a:ea typeface="+mn-ea"/>
                        <a:cs typeface="Times New Roman" pitchFamily="18" charset="0"/>
                      </a:endParaRPr>
                    </a:p>
                    <a:p>
                      <a:pPr marL="285750" indent="-285750" algn="just">
                        <a:buFont typeface="Arial" pitchFamily="34" charset="0"/>
                        <a:buChar char="•"/>
                      </a:pPr>
                      <a:r>
                        <a:rPr kumimoji="0" lang="en-US" sz="1800" b="1" kern="1200" smtClean="0">
                          <a:solidFill>
                            <a:schemeClr val="dk1"/>
                          </a:solidFill>
                          <a:effectLst/>
                          <a:latin typeface="Times New Roman" pitchFamily="18" charset="0"/>
                          <a:ea typeface="+mn-ea"/>
                          <a:cs typeface="Times New Roman" pitchFamily="18" charset="0"/>
                        </a:rPr>
                        <a:t> </a:t>
                      </a:r>
                      <a:r>
                        <a:rPr kumimoji="0" lang="pl-PL" sz="1800" b="1" kern="1200" smtClean="0">
                          <a:solidFill>
                            <a:schemeClr val="dk1"/>
                          </a:solidFill>
                          <a:effectLst/>
                          <a:latin typeface="Times New Roman" pitchFamily="18" charset="0"/>
                          <a:ea typeface="+mn-ea"/>
                          <a:cs typeface="Times New Roman" pitchFamily="18" charset="0"/>
                        </a:rPr>
                        <a:t>Mức tốt: </a:t>
                      </a:r>
                      <a:r>
                        <a:rPr kumimoji="0" lang="pl-PL" sz="1800" kern="1200" smtClean="0">
                          <a:solidFill>
                            <a:schemeClr val="dk1"/>
                          </a:solidFill>
                          <a:effectLst/>
                          <a:latin typeface="Times New Roman" pitchFamily="18" charset="0"/>
                          <a:ea typeface="+mn-ea"/>
                          <a:cs typeface="Times New Roman" pitchFamily="18" charset="0"/>
                        </a:rPr>
                        <a:t>có ảnh hưởng tích cực tới cán bộ quản lý cơ sở giáo dục phổ thông về tổ chức thực hiện các hoạt động giáo dục đạo đức trong nhà trường</a:t>
                      </a:r>
                      <a:r>
                        <a:rPr kumimoji="0" lang="en-US" sz="1800" kern="1200" smtClean="0">
                          <a:solidFill>
                            <a:schemeClr val="dk1"/>
                          </a:solidFill>
                          <a:effectLst/>
                          <a:latin typeface="Times New Roman" pitchFamily="18" charset="0"/>
                          <a:ea typeface="+mn-ea"/>
                          <a:cs typeface="Times New Roman" pitchFamily="18" charset="0"/>
                        </a:rPr>
                        <a:t>.</a:t>
                      </a:r>
                      <a:r>
                        <a:rPr kumimoji="0" lang="en-US" sz="1800" kern="1200" baseline="0" smtClean="0">
                          <a:solidFill>
                            <a:schemeClr val="dk1"/>
                          </a:solidFill>
                          <a:effectLst/>
                          <a:latin typeface="Times New Roman" pitchFamily="18" charset="0"/>
                          <a:ea typeface="+mn-ea"/>
                          <a:cs typeface="Times New Roman" pitchFamily="18" charset="0"/>
                        </a:rPr>
                        <a:t> </a:t>
                      </a:r>
                      <a:endParaRPr lang="en-US">
                        <a:latin typeface="Times New Roman" pitchFamily="18" charset="0"/>
                        <a:cs typeface="Times New Roman" pitchFamily="18" charset="0"/>
                      </a:endParaRPr>
                    </a:p>
                  </a:txBody>
                  <a:tcPr anchor="ctr"/>
                </a:tc>
                <a:tc>
                  <a:txBody>
                    <a:bodyPr/>
                    <a:lstStyle/>
                    <a:p>
                      <a:pPr algn="ctr"/>
                      <a:r>
                        <a:rPr lang="en-US" b="1" smtClean="0">
                          <a:latin typeface="Times New Roman" pitchFamily="18" charset="0"/>
                          <a:cs typeface="Times New Roman" pitchFamily="18" charset="0"/>
                        </a:rPr>
                        <a:t>Tốt</a:t>
                      </a:r>
                    </a:p>
                  </a:txBody>
                  <a:tcPr anchor="ctr"/>
                </a:tc>
                <a:tc>
                  <a:txBody>
                    <a:bodyPr/>
                    <a:lstStyle/>
                    <a:p>
                      <a:r>
                        <a:rPr lang="en-US" sz="1600" b="1" smtClean="0">
                          <a:latin typeface="Times New Roman" pitchFamily="18" charset="0"/>
                          <a:cs typeface="Times New Roman" pitchFamily="18" charset="0"/>
                        </a:rPr>
                        <a:t>- TC1.01.01.</a:t>
                      </a:r>
                      <a:r>
                        <a:rPr lang="en-US" sz="1600" b="1" baseline="0" smtClean="0">
                          <a:latin typeface="Times New Roman" pitchFamily="18" charset="0"/>
                          <a:cs typeface="Times New Roman" pitchFamily="18" charset="0"/>
                        </a:rPr>
                        <a:t> </a:t>
                      </a:r>
                      <a:r>
                        <a:rPr lang="en-US" sz="1600" smtClean="0">
                          <a:latin typeface="Times New Roman" pitchFamily="18" charset="0"/>
                          <a:cs typeface="Times New Roman" pitchFamily="18" charset="0"/>
                        </a:rPr>
                        <a:t>Bản</a:t>
                      </a:r>
                      <a:r>
                        <a:rPr lang="en-US" sz="1600" baseline="0" smtClean="0">
                          <a:latin typeface="Times New Roman" pitchFamily="18" charset="0"/>
                          <a:cs typeface="Times New Roman" pitchFamily="18" charset="0"/>
                        </a:rPr>
                        <a:t> đánh giá, xếp loại viên chức  năm học 2017 – 2018.</a:t>
                      </a:r>
                    </a:p>
                    <a:p>
                      <a:r>
                        <a:rPr lang="en-US" sz="1600" b="1" smtClean="0">
                          <a:latin typeface="Times New Roman" pitchFamily="18" charset="0"/>
                          <a:cs typeface="Times New Roman" pitchFamily="18" charset="0"/>
                        </a:rPr>
                        <a:t>- TC1.01.02.</a:t>
                      </a:r>
                      <a:r>
                        <a:rPr lang="en-US" sz="1600" b="1" baseline="0" smtClean="0">
                          <a:latin typeface="Times New Roman" pitchFamily="18" charset="0"/>
                          <a:cs typeface="Times New Roman" pitchFamily="18" charset="0"/>
                        </a:rPr>
                        <a:t> </a:t>
                      </a:r>
                      <a:r>
                        <a:rPr lang="en-US" sz="1600" smtClean="0">
                          <a:latin typeface="Times New Roman" pitchFamily="18" charset="0"/>
                          <a:cs typeface="Times New Roman" pitchFamily="18" charset="0"/>
                        </a:rPr>
                        <a:t>Bản</a:t>
                      </a:r>
                      <a:r>
                        <a:rPr lang="en-US" sz="1600" baseline="0" smtClean="0">
                          <a:latin typeface="Times New Roman" pitchFamily="18" charset="0"/>
                          <a:cs typeface="Times New Roman" pitchFamily="18" charset="0"/>
                        </a:rPr>
                        <a:t> đánh giá phân loại đảng viên năm 2018. </a:t>
                      </a:r>
                    </a:p>
                    <a:p>
                      <a:r>
                        <a:rPr lang="en-US" sz="1600" b="1" smtClean="0">
                          <a:latin typeface="Times New Roman" pitchFamily="18" charset="0"/>
                          <a:cs typeface="Times New Roman" pitchFamily="18" charset="0"/>
                        </a:rPr>
                        <a:t>-TC1.01.03.</a:t>
                      </a:r>
                      <a:r>
                        <a:rPr lang="en-US" sz="1600" b="1" baseline="0" smtClean="0">
                          <a:latin typeface="Times New Roman" pitchFamily="18" charset="0"/>
                          <a:cs typeface="Times New Roman" pitchFamily="18" charset="0"/>
                        </a:rPr>
                        <a:t> </a:t>
                      </a:r>
                      <a:r>
                        <a:rPr lang="en-US" sz="1600" smtClean="0">
                          <a:latin typeface="Times New Roman" pitchFamily="18" charset="0"/>
                          <a:cs typeface="Times New Roman" pitchFamily="18" charset="0"/>
                        </a:rPr>
                        <a:t>Văn</a:t>
                      </a:r>
                      <a:r>
                        <a:rPr lang="en-US" sz="1600" baseline="0" smtClean="0">
                          <a:latin typeface="Times New Roman" pitchFamily="18" charset="0"/>
                          <a:cs typeface="Times New Roman" pitchFamily="18" charset="0"/>
                        </a:rPr>
                        <a:t> bản ban hành nội qui; qui định về đạo đức nhà giáo; qui tắc ứng xử trong nhà trường.</a:t>
                      </a:r>
                    </a:p>
                    <a:p>
                      <a:r>
                        <a:rPr lang="en-US" sz="1600" b="1" smtClean="0">
                          <a:latin typeface="Times New Roman" pitchFamily="18" charset="0"/>
                          <a:cs typeface="Times New Roman" pitchFamily="18" charset="0"/>
                        </a:rPr>
                        <a:t>- TC1.01.04.</a:t>
                      </a:r>
                      <a:r>
                        <a:rPr lang="en-US" sz="1600" b="1" baseline="0" smtClean="0">
                          <a:latin typeface="Times New Roman" pitchFamily="18" charset="0"/>
                          <a:cs typeface="Times New Roman" pitchFamily="18" charset="0"/>
                        </a:rPr>
                        <a:t> </a:t>
                      </a:r>
                      <a:r>
                        <a:rPr lang="en-US" sz="1600" smtClean="0">
                          <a:latin typeface="Times New Roman" pitchFamily="18" charset="0"/>
                          <a:cs typeface="Times New Roman" pitchFamily="18" charset="0"/>
                        </a:rPr>
                        <a:t>Biên</a:t>
                      </a:r>
                      <a:r>
                        <a:rPr lang="en-US" sz="1600" baseline="0" smtClean="0">
                          <a:latin typeface="Times New Roman" pitchFamily="18" charset="0"/>
                          <a:cs typeface="Times New Roman" pitchFamily="18" charset="0"/>
                        </a:rPr>
                        <a:t> bản họp HĐSP</a:t>
                      </a:r>
                    </a:p>
                    <a:p>
                      <a:r>
                        <a:rPr lang="en-US" sz="1600" b="1" baseline="0" smtClean="0">
                          <a:latin typeface="Times New Roman" pitchFamily="18" charset="0"/>
                          <a:cs typeface="Times New Roman" pitchFamily="18" charset="0"/>
                        </a:rPr>
                        <a:t>- TC1.01.05. </a:t>
                      </a:r>
                      <a:r>
                        <a:rPr lang="en-US" sz="1600" baseline="0" smtClean="0">
                          <a:latin typeface="Times New Roman" pitchFamily="18" charset="0"/>
                          <a:cs typeface="Times New Roman" pitchFamily="18" charset="0"/>
                        </a:rPr>
                        <a:t>Biên bản họp HĐCM.</a:t>
                      </a:r>
                    </a:p>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TC1.01.06. </a:t>
                      </a:r>
                      <a:r>
                        <a:rPr lang="en-US" sz="1600" smtClean="0">
                          <a:latin typeface="Times New Roman" pitchFamily="18" charset="0"/>
                          <a:cs typeface="Times New Roman" pitchFamily="18" charset="0"/>
                        </a:rPr>
                        <a:t>Hình</a:t>
                      </a:r>
                      <a:r>
                        <a:rPr lang="en-US" sz="1600" baseline="0" smtClean="0">
                          <a:latin typeface="Times New Roman" pitchFamily="18" charset="0"/>
                          <a:cs typeface="Times New Roman" pitchFamily="18" charset="0"/>
                        </a:rPr>
                        <a:t> ảnh tổ chức hội nghị chuyên đề công tác giáo dục đạo đức cho học sinh đầu năm học.</a:t>
                      </a:r>
                      <a:endParaRPr lang="en-US" sz="1600">
                        <a:latin typeface="Times New Roman" pitchFamily="18" charset="0"/>
                        <a:cs typeface="Times New Roman" pitchFamily="18" charset="0"/>
                      </a:endParaRPr>
                    </a:p>
                  </a:txBody>
                  <a:tcPr anchor="ctr"/>
                </a:tc>
              </a:tr>
            </a:tbl>
          </a:graphicData>
        </a:graphic>
      </p:graphicFrame>
    </p:spTree>
    <p:extLst>
      <p:ext uri="{BB962C8B-B14F-4D97-AF65-F5344CB8AC3E}">
        <p14:creationId xmlns:p14="http://schemas.microsoft.com/office/powerpoint/2010/main" val="10816750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smtClean="0">
                <a:solidFill>
                  <a:schemeClr val="accent1">
                    <a:lumMod val="75000"/>
                  </a:schemeClr>
                </a:solidFill>
                <a:latin typeface="Times New Roman" pitchFamily="18" charset="0"/>
                <a:cs typeface="Times New Roman" pitchFamily="18" charset="0"/>
              </a:rPr>
              <a:t>BẢNG TỔNG HỢP KẾT QUẢ TỰ ĐÁNH GIÁ</a:t>
            </a:r>
            <a:endParaRPr lang="en-US" b="1">
              <a:solidFill>
                <a:schemeClr val="accent1">
                  <a:lumMod val="75000"/>
                </a:schemeClr>
              </a:solidFill>
              <a:latin typeface="Times New Roman" pitchFamily="18" charset="0"/>
              <a:cs typeface="Times New Roman" pitchFamily="18" charset="0"/>
            </a:endParaRPr>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1310002988"/>
              </p:ext>
            </p:extLst>
          </p:nvPr>
        </p:nvGraphicFramePr>
        <p:xfrm>
          <a:off x="301625" y="1527175"/>
          <a:ext cx="8537575" cy="4223685"/>
        </p:xfrm>
        <a:graphic>
          <a:graphicData uri="http://schemas.openxmlformats.org/drawingml/2006/table">
            <a:tbl>
              <a:tblPr firstRow="1" bandRow="1">
                <a:tableStyleId>{5C22544A-7EE6-4342-B048-85BDC9FD1C3A}</a:tableStyleId>
              </a:tblPr>
              <a:tblGrid>
                <a:gridCol w="1707515"/>
                <a:gridCol w="1707515"/>
                <a:gridCol w="1707515"/>
                <a:gridCol w="1707515"/>
                <a:gridCol w="1707515"/>
              </a:tblGrid>
              <a:tr h="1305257">
                <a:tc>
                  <a:txBody>
                    <a:bodyPr/>
                    <a:lstStyle/>
                    <a:p>
                      <a:pPr algn="ctr"/>
                      <a:r>
                        <a:rPr lang="en-US" sz="1600" smtClean="0"/>
                        <a:t>TIÊU</a:t>
                      </a:r>
                      <a:r>
                        <a:rPr lang="en-US" sz="1600" baseline="0" smtClean="0"/>
                        <a:t> CHUẨN </a:t>
                      </a:r>
                      <a:r>
                        <a:rPr lang="en-US" sz="5000" baseline="0" smtClean="0">
                          <a:latin typeface="Times New Roman" pitchFamily="18" charset="0"/>
                          <a:cs typeface="Times New Roman" pitchFamily="18" charset="0"/>
                        </a:rPr>
                        <a:t>1</a:t>
                      </a:r>
                      <a:endParaRPr lang="en-US" sz="500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smtClean="0"/>
                        <a:t>TIÊU</a:t>
                      </a:r>
                      <a:r>
                        <a:rPr lang="en-US" sz="1600" baseline="0" smtClean="0"/>
                        <a:t> CHUẨN </a:t>
                      </a:r>
                      <a:r>
                        <a:rPr lang="en-US" sz="5000" baseline="0" smtClean="0">
                          <a:latin typeface="Times New Roman" pitchFamily="18" charset="0"/>
                          <a:cs typeface="Times New Roman" pitchFamily="18" charset="0"/>
                        </a:rPr>
                        <a:t>2</a:t>
                      </a:r>
                      <a:endParaRPr lang="en-US" sz="5000" smtClean="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smtClean="0"/>
                        <a:t>TIÊU</a:t>
                      </a:r>
                      <a:r>
                        <a:rPr lang="en-US" sz="1600" baseline="0" smtClean="0"/>
                        <a:t> CHUẨN </a:t>
                      </a:r>
                      <a:r>
                        <a:rPr lang="en-US" sz="5000" baseline="0" smtClean="0">
                          <a:latin typeface="Times New Roman" pitchFamily="18" charset="0"/>
                          <a:cs typeface="Times New Roman" pitchFamily="18" charset="0"/>
                        </a:rPr>
                        <a:t>3</a:t>
                      </a:r>
                      <a:endParaRPr lang="en-US" sz="5000" smtClean="0">
                        <a:latin typeface="Times New Roman" pitchFamily="18" charset="0"/>
                        <a:cs typeface="Times New Roman" pitchFamily="18" charset="0"/>
                      </a:endParaRPr>
                    </a:p>
                    <a:p>
                      <a:pPr algn="ctr"/>
                      <a:endParaRPr lang="en-US" sz="160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smtClean="0"/>
                        <a:t>TIÊU</a:t>
                      </a:r>
                      <a:r>
                        <a:rPr lang="en-US" sz="1600" baseline="0" smtClean="0"/>
                        <a:t> CHUẨN </a:t>
                      </a:r>
                      <a:r>
                        <a:rPr lang="en-US" sz="5000" baseline="0" smtClean="0">
                          <a:latin typeface="Times New Roman" pitchFamily="18" charset="0"/>
                          <a:cs typeface="Times New Roman" pitchFamily="18" charset="0"/>
                        </a:rPr>
                        <a:t>4</a:t>
                      </a:r>
                      <a:endParaRPr lang="en-US" sz="5000" smtClean="0">
                        <a:latin typeface="Times New Roman" pitchFamily="18" charset="0"/>
                        <a:cs typeface="Times New Roman" pitchFamily="18" charset="0"/>
                      </a:endParaRPr>
                    </a:p>
                    <a:p>
                      <a:pPr algn="ctr"/>
                      <a:endParaRPr lang="en-US" sz="160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smtClean="0"/>
                        <a:t>TIÊU</a:t>
                      </a:r>
                      <a:r>
                        <a:rPr lang="en-US" sz="1600" baseline="0" smtClean="0"/>
                        <a:t> CHUẨN </a:t>
                      </a:r>
                      <a:r>
                        <a:rPr lang="en-US" sz="5000" baseline="0" smtClean="0">
                          <a:latin typeface="Times New Roman" pitchFamily="18" charset="0"/>
                          <a:cs typeface="Times New Roman" pitchFamily="18" charset="0"/>
                        </a:rPr>
                        <a:t>5</a:t>
                      </a:r>
                      <a:endParaRPr lang="en-US" sz="5000" smtClean="0">
                        <a:latin typeface="Times New Roman" pitchFamily="18" charset="0"/>
                        <a:cs typeface="Times New Roman" pitchFamily="18" charset="0"/>
                      </a:endParaRPr>
                    </a:p>
                    <a:p>
                      <a:pPr algn="ctr"/>
                      <a:endParaRPr lang="en-US" sz="1600"/>
                    </a:p>
                  </a:txBody>
                  <a:tcPr/>
                </a:tc>
              </a:tr>
              <a:tr h="411795">
                <a:tc>
                  <a:txBody>
                    <a:bodyPr/>
                    <a:lstStyle/>
                    <a:p>
                      <a:r>
                        <a:rPr lang="en-US" sz="1600" smtClean="0">
                          <a:solidFill>
                            <a:srgbClr val="0070C0"/>
                          </a:solidFill>
                          <a:latin typeface="Times New Roman" pitchFamily="18" charset="0"/>
                          <a:cs typeface="Times New Roman" pitchFamily="18" charset="0"/>
                        </a:rPr>
                        <a:t>Tiêu</a:t>
                      </a:r>
                      <a:r>
                        <a:rPr lang="en-US" sz="1600" baseline="0" smtClean="0">
                          <a:solidFill>
                            <a:srgbClr val="0070C0"/>
                          </a:solidFill>
                          <a:latin typeface="Times New Roman" pitchFamily="18" charset="0"/>
                          <a:cs typeface="Times New Roman" pitchFamily="18" charset="0"/>
                        </a:rPr>
                        <a:t> chí 1. </a:t>
                      </a:r>
                      <a:r>
                        <a:rPr lang="en-US" sz="1600" b="1" baseline="0" smtClean="0">
                          <a:latin typeface="Times New Roman" pitchFamily="18" charset="0"/>
                          <a:cs typeface="Times New Roman" pitchFamily="18" charset="0"/>
                        </a:rPr>
                        <a:t>Tốt.</a:t>
                      </a:r>
                      <a:endParaRPr lang="en-US" sz="1600" b="1">
                        <a:latin typeface="Times New Roman" pitchFamily="18" charset="0"/>
                        <a:cs typeface="Times New Roman" pitchFamily="18" charset="0"/>
                      </a:endParaRPr>
                    </a:p>
                  </a:txBody>
                  <a:tcPr/>
                </a:tc>
                <a:tc>
                  <a:txBody>
                    <a:bodyPr/>
                    <a:lstStyle/>
                    <a:p>
                      <a:r>
                        <a:rPr lang="en-US" sz="1600" smtClean="0">
                          <a:solidFill>
                            <a:srgbClr val="0070C0"/>
                          </a:solidFill>
                          <a:latin typeface="Times New Roman" pitchFamily="18" charset="0"/>
                          <a:cs typeface="Times New Roman" pitchFamily="18" charset="0"/>
                        </a:rPr>
                        <a:t>Tiêu</a:t>
                      </a:r>
                      <a:r>
                        <a:rPr lang="en-US" sz="1600" baseline="0" smtClean="0">
                          <a:solidFill>
                            <a:srgbClr val="0070C0"/>
                          </a:solidFill>
                          <a:latin typeface="Times New Roman" pitchFamily="18" charset="0"/>
                          <a:cs typeface="Times New Roman" pitchFamily="18" charset="0"/>
                        </a:rPr>
                        <a:t> chí 4.</a:t>
                      </a:r>
                      <a:r>
                        <a:rPr lang="en-US" sz="1600" baseline="0" smtClean="0">
                          <a:latin typeface="Times New Roman" pitchFamily="18" charset="0"/>
                          <a:cs typeface="Times New Roman" pitchFamily="18" charset="0"/>
                        </a:rPr>
                        <a:t> </a:t>
                      </a:r>
                      <a:r>
                        <a:rPr lang="en-US" sz="1600" b="1" baseline="0" smtClean="0">
                          <a:latin typeface="Times New Roman" pitchFamily="18" charset="0"/>
                          <a:cs typeface="Times New Roman" pitchFamily="18" charset="0"/>
                        </a:rPr>
                        <a:t>Khá.</a:t>
                      </a:r>
                      <a:endParaRPr lang="en-US" sz="1600" b="1">
                        <a:latin typeface="Times New Roman" pitchFamily="18" charset="0"/>
                        <a:cs typeface="Times New Roman" pitchFamily="18" charset="0"/>
                      </a:endParaRPr>
                    </a:p>
                  </a:txBody>
                  <a:tcPr/>
                </a:tc>
                <a:tc>
                  <a:txBody>
                    <a:bodyPr/>
                    <a:lstStyle/>
                    <a:p>
                      <a:r>
                        <a:rPr lang="en-US" sz="1600" smtClean="0">
                          <a:latin typeface="Times New Roman" pitchFamily="18" charset="0"/>
                          <a:cs typeface="Times New Roman" pitchFamily="18" charset="0"/>
                        </a:rPr>
                        <a:t>Tiêu</a:t>
                      </a:r>
                      <a:r>
                        <a:rPr lang="en-US" sz="1600" baseline="0" smtClean="0">
                          <a:latin typeface="Times New Roman" pitchFamily="18" charset="0"/>
                          <a:cs typeface="Times New Roman" pitchFamily="18" charset="0"/>
                        </a:rPr>
                        <a:t> chí 11. </a:t>
                      </a:r>
                      <a:r>
                        <a:rPr lang="en-US" sz="1600" b="1" baseline="0" smtClean="0">
                          <a:latin typeface="Times New Roman" pitchFamily="18" charset="0"/>
                          <a:cs typeface="Times New Roman" pitchFamily="18" charset="0"/>
                        </a:rPr>
                        <a:t>Khá</a:t>
                      </a:r>
                      <a:r>
                        <a:rPr lang="en-US" sz="1600" baseline="0" smtClean="0">
                          <a:latin typeface="Times New Roman" pitchFamily="18" charset="0"/>
                          <a:cs typeface="Times New Roman" pitchFamily="18" charset="0"/>
                        </a:rPr>
                        <a:t>.</a:t>
                      </a:r>
                      <a:endParaRPr lang="en-US" sz="1600">
                        <a:latin typeface="Times New Roman" pitchFamily="18" charset="0"/>
                        <a:cs typeface="Times New Roman" pitchFamily="18" charset="0"/>
                      </a:endParaRPr>
                    </a:p>
                  </a:txBody>
                  <a:tcPr/>
                </a:tc>
                <a:tc>
                  <a:txBody>
                    <a:bodyPr/>
                    <a:lstStyle/>
                    <a:p>
                      <a:r>
                        <a:rPr lang="en-US" sz="1600" smtClean="0">
                          <a:solidFill>
                            <a:srgbClr val="0070C0"/>
                          </a:solidFill>
                          <a:latin typeface="Times New Roman" pitchFamily="18" charset="0"/>
                          <a:cs typeface="Times New Roman" pitchFamily="18" charset="0"/>
                        </a:rPr>
                        <a:t>Tiêu</a:t>
                      </a:r>
                      <a:r>
                        <a:rPr lang="en-US" sz="1600" baseline="0" smtClean="0">
                          <a:solidFill>
                            <a:srgbClr val="0070C0"/>
                          </a:solidFill>
                          <a:latin typeface="Times New Roman" pitchFamily="18" charset="0"/>
                          <a:cs typeface="Times New Roman" pitchFamily="18" charset="0"/>
                        </a:rPr>
                        <a:t> chí 14. </a:t>
                      </a:r>
                      <a:r>
                        <a:rPr lang="en-US" sz="1600" b="1" baseline="0" smtClean="0">
                          <a:solidFill>
                            <a:schemeClr val="tx1"/>
                          </a:solidFill>
                          <a:latin typeface="Times New Roman" pitchFamily="18" charset="0"/>
                          <a:cs typeface="Times New Roman" pitchFamily="18" charset="0"/>
                        </a:rPr>
                        <a:t>Khá.</a:t>
                      </a:r>
                      <a:endParaRPr lang="en-US" sz="1600" b="1">
                        <a:solidFill>
                          <a:schemeClr val="tx1"/>
                        </a:solidFill>
                        <a:latin typeface="Times New Roman" pitchFamily="18" charset="0"/>
                        <a:cs typeface="Times New Roman" pitchFamily="18" charset="0"/>
                      </a:endParaRPr>
                    </a:p>
                  </a:txBody>
                  <a:tcPr/>
                </a:tc>
                <a:tc>
                  <a:txBody>
                    <a:bodyPr/>
                    <a:lstStyle/>
                    <a:p>
                      <a:r>
                        <a:rPr lang="en-US" sz="1600" smtClean="0">
                          <a:latin typeface="Times New Roman" pitchFamily="18" charset="0"/>
                          <a:cs typeface="Times New Roman" pitchFamily="18" charset="0"/>
                        </a:rPr>
                        <a:t>Tiêu</a:t>
                      </a:r>
                      <a:r>
                        <a:rPr lang="en-US" sz="1600" baseline="0" smtClean="0">
                          <a:latin typeface="Times New Roman" pitchFamily="18" charset="0"/>
                          <a:cs typeface="Times New Roman" pitchFamily="18" charset="0"/>
                        </a:rPr>
                        <a:t> chí 17. </a:t>
                      </a:r>
                      <a:r>
                        <a:rPr lang="en-US" sz="1600" b="1" baseline="0" smtClean="0">
                          <a:latin typeface="Times New Roman" pitchFamily="18" charset="0"/>
                          <a:cs typeface="Times New Roman" pitchFamily="18" charset="0"/>
                        </a:rPr>
                        <a:t>Khá.</a:t>
                      </a:r>
                      <a:endParaRPr lang="en-US" sz="1600" b="1">
                        <a:latin typeface="Times New Roman" pitchFamily="18" charset="0"/>
                        <a:cs typeface="Times New Roman" pitchFamily="18" charset="0"/>
                      </a:endParaRPr>
                    </a:p>
                  </a:txBody>
                  <a:tcPr/>
                </a:tc>
              </a:tr>
              <a:tr h="411795">
                <a:tc>
                  <a:txBody>
                    <a:bodyPr/>
                    <a:lstStyle/>
                    <a:p>
                      <a:r>
                        <a:rPr lang="en-US" sz="1600" smtClean="0">
                          <a:solidFill>
                            <a:srgbClr val="0070C0"/>
                          </a:solidFill>
                          <a:latin typeface="Times New Roman" pitchFamily="18" charset="0"/>
                          <a:cs typeface="Times New Roman" pitchFamily="18" charset="0"/>
                        </a:rPr>
                        <a:t>Tiêu</a:t>
                      </a:r>
                      <a:r>
                        <a:rPr lang="en-US" sz="1600" baseline="0" smtClean="0">
                          <a:solidFill>
                            <a:srgbClr val="0070C0"/>
                          </a:solidFill>
                          <a:latin typeface="Times New Roman" pitchFamily="18" charset="0"/>
                          <a:cs typeface="Times New Roman" pitchFamily="18" charset="0"/>
                        </a:rPr>
                        <a:t> chí 2. </a:t>
                      </a:r>
                      <a:r>
                        <a:rPr lang="en-US" sz="1600" b="1" baseline="0" smtClean="0">
                          <a:latin typeface="Times New Roman" pitchFamily="18" charset="0"/>
                          <a:cs typeface="Times New Roman" pitchFamily="18" charset="0"/>
                        </a:rPr>
                        <a:t>Khá.</a:t>
                      </a:r>
                      <a:endParaRPr lang="en-US" sz="1600" b="1">
                        <a:latin typeface="Times New Roman" pitchFamily="18" charset="0"/>
                        <a:cs typeface="Times New Roman" pitchFamily="18" charset="0"/>
                      </a:endParaRPr>
                    </a:p>
                  </a:txBody>
                  <a:tcPr/>
                </a:tc>
                <a:tc>
                  <a:txBody>
                    <a:bodyPr/>
                    <a:lstStyle/>
                    <a:p>
                      <a:r>
                        <a:rPr lang="en-US" sz="1600" smtClean="0">
                          <a:solidFill>
                            <a:srgbClr val="0070C0"/>
                          </a:solidFill>
                          <a:latin typeface="Times New Roman" pitchFamily="18" charset="0"/>
                          <a:cs typeface="Times New Roman" pitchFamily="18" charset="0"/>
                        </a:rPr>
                        <a:t>Tiêu</a:t>
                      </a:r>
                      <a:r>
                        <a:rPr lang="en-US" sz="1600" baseline="0" smtClean="0">
                          <a:solidFill>
                            <a:srgbClr val="0070C0"/>
                          </a:solidFill>
                          <a:latin typeface="Times New Roman" pitchFamily="18" charset="0"/>
                          <a:cs typeface="Times New Roman" pitchFamily="18" charset="0"/>
                        </a:rPr>
                        <a:t> chí 5</a:t>
                      </a:r>
                      <a:r>
                        <a:rPr lang="en-US" sz="1600" baseline="0" smtClean="0">
                          <a:latin typeface="Times New Roman" pitchFamily="18" charset="0"/>
                          <a:cs typeface="Times New Roman" pitchFamily="18" charset="0"/>
                        </a:rPr>
                        <a:t>. </a:t>
                      </a:r>
                      <a:r>
                        <a:rPr lang="en-US" sz="1600" b="1" baseline="0" smtClean="0">
                          <a:latin typeface="Times New Roman" pitchFamily="18" charset="0"/>
                          <a:cs typeface="Times New Roman" pitchFamily="18" charset="0"/>
                        </a:rPr>
                        <a:t>Khá.</a:t>
                      </a:r>
                      <a:endParaRPr lang="en-US" sz="1600" b="1">
                        <a:latin typeface="Times New Roman" pitchFamily="18" charset="0"/>
                        <a:cs typeface="Times New Roman" pitchFamily="18" charset="0"/>
                      </a:endParaRPr>
                    </a:p>
                  </a:txBody>
                  <a:tcPr/>
                </a:tc>
                <a:tc>
                  <a:txBody>
                    <a:bodyPr/>
                    <a:lstStyle/>
                    <a:p>
                      <a:r>
                        <a:rPr lang="en-US" sz="1600" smtClean="0">
                          <a:solidFill>
                            <a:srgbClr val="0070C0"/>
                          </a:solidFill>
                          <a:latin typeface="Times New Roman" pitchFamily="18" charset="0"/>
                          <a:cs typeface="Times New Roman" pitchFamily="18" charset="0"/>
                        </a:rPr>
                        <a:t>Tiêu</a:t>
                      </a:r>
                      <a:r>
                        <a:rPr lang="en-US" sz="1600" baseline="0" smtClean="0">
                          <a:solidFill>
                            <a:srgbClr val="0070C0"/>
                          </a:solidFill>
                          <a:latin typeface="Times New Roman" pitchFamily="18" charset="0"/>
                          <a:cs typeface="Times New Roman" pitchFamily="18" charset="0"/>
                        </a:rPr>
                        <a:t> chí 12. </a:t>
                      </a:r>
                      <a:r>
                        <a:rPr lang="en-US" sz="1600" b="1" baseline="0" smtClean="0">
                          <a:solidFill>
                            <a:schemeClr val="tx1"/>
                          </a:solidFill>
                          <a:latin typeface="Times New Roman" pitchFamily="18" charset="0"/>
                          <a:cs typeface="Times New Roman" pitchFamily="18" charset="0"/>
                        </a:rPr>
                        <a:t>Tốt.</a:t>
                      </a:r>
                      <a:endParaRPr lang="en-US" sz="1600" b="1">
                        <a:solidFill>
                          <a:schemeClr val="tx1"/>
                        </a:solidFill>
                        <a:latin typeface="Times New Roman" pitchFamily="18" charset="0"/>
                        <a:cs typeface="Times New Roman" pitchFamily="18" charset="0"/>
                      </a:endParaRPr>
                    </a:p>
                  </a:txBody>
                  <a:tcPr/>
                </a:tc>
                <a:tc>
                  <a:txBody>
                    <a:bodyPr/>
                    <a:lstStyle/>
                    <a:p>
                      <a:r>
                        <a:rPr lang="en-US" sz="1600" smtClean="0">
                          <a:latin typeface="Times New Roman" pitchFamily="18" charset="0"/>
                          <a:cs typeface="Times New Roman" pitchFamily="18" charset="0"/>
                        </a:rPr>
                        <a:t>Tiêu</a:t>
                      </a:r>
                      <a:r>
                        <a:rPr lang="en-US" sz="1600" baseline="0" smtClean="0">
                          <a:latin typeface="Times New Roman" pitchFamily="18" charset="0"/>
                          <a:cs typeface="Times New Roman" pitchFamily="18" charset="0"/>
                        </a:rPr>
                        <a:t> chí 15. </a:t>
                      </a:r>
                      <a:r>
                        <a:rPr lang="en-US" sz="1600" b="1" baseline="0" smtClean="0">
                          <a:latin typeface="Times New Roman" pitchFamily="18" charset="0"/>
                          <a:cs typeface="Times New Roman" pitchFamily="18" charset="0"/>
                        </a:rPr>
                        <a:t>Tốt</a:t>
                      </a:r>
                      <a:r>
                        <a:rPr lang="en-US" sz="1600" baseline="0" smtClean="0">
                          <a:latin typeface="Times New Roman" pitchFamily="18" charset="0"/>
                          <a:cs typeface="Times New Roman" pitchFamily="18" charset="0"/>
                        </a:rPr>
                        <a:t>.</a:t>
                      </a:r>
                      <a:endParaRPr lang="en-US" sz="1600">
                        <a:latin typeface="Times New Roman" pitchFamily="18" charset="0"/>
                        <a:cs typeface="Times New Roman" pitchFamily="18" charset="0"/>
                      </a:endParaRPr>
                    </a:p>
                  </a:txBody>
                  <a:tcPr/>
                </a:tc>
                <a:tc>
                  <a:txBody>
                    <a:bodyPr/>
                    <a:lstStyle/>
                    <a:p>
                      <a:r>
                        <a:rPr lang="en-US" sz="1600" smtClean="0">
                          <a:latin typeface="Times New Roman" pitchFamily="18" charset="0"/>
                          <a:cs typeface="Times New Roman" pitchFamily="18" charset="0"/>
                        </a:rPr>
                        <a:t>Tiêu</a:t>
                      </a:r>
                      <a:r>
                        <a:rPr lang="en-US" sz="1600" baseline="0" smtClean="0">
                          <a:latin typeface="Times New Roman" pitchFamily="18" charset="0"/>
                          <a:cs typeface="Times New Roman" pitchFamily="18" charset="0"/>
                        </a:rPr>
                        <a:t> chí 18. </a:t>
                      </a:r>
                      <a:r>
                        <a:rPr lang="en-US" sz="1600" b="1" baseline="0" smtClean="0">
                          <a:latin typeface="Times New Roman" pitchFamily="18" charset="0"/>
                          <a:cs typeface="Times New Roman" pitchFamily="18" charset="0"/>
                        </a:rPr>
                        <a:t>Khá.</a:t>
                      </a:r>
                      <a:endParaRPr lang="en-US" sz="1600" b="1">
                        <a:latin typeface="Times New Roman" pitchFamily="18" charset="0"/>
                        <a:cs typeface="Times New Roman" pitchFamily="18" charset="0"/>
                      </a:endParaRPr>
                    </a:p>
                  </a:txBody>
                  <a:tcPr/>
                </a:tc>
              </a:tr>
              <a:tr h="411795">
                <a:tc>
                  <a:txBody>
                    <a:bodyPr/>
                    <a:lstStyle/>
                    <a:p>
                      <a:r>
                        <a:rPr lang="en-US" sz="1600" smtClean="0">
                          <a:latin typeface="Times New Roman" pitchFamily="18" charset="0"/>
                          <a:cs typeface="Times New Roman" pitchFamily="18" charset="0"/>
                        </a:rPr>
                        <a:t>Tiêu</a:t>
                      </a:r>
                      <a:r>
                        <a:rPr lang="en-US" sz="1600" baseline="0" smtClean="0">
                          <a:latin typeface="Times New Roman" pitchFamily="18" charset="0"/>
                          <a:cs typeface="Times New Roman" pitchFamily="18" charset="0"/>
                        </a:rPr>
                        <a:t> chí 3. </a:t>
                      </a:r>
                      <a:r>
                        <a:rPr lang="en-US" sz="1600" b="1" baseline="0" smtClean="0">
                          <a:latin typeface="Times New Roman" pitchFamily="18" charset="0"/>
                          <a:cs typeface="Times New Roman" pitchFamily="18" charset="0"/>
                        </a:rPr>
                        <a:t>Tốt.</a:t>
                      </a:r>
                      <a:endParaRPr lang="en-US" sz="1600" b="1">
                        <a:latin typeface="Times New Roman" pitchFamily="18" charset="0"/>
                        <a:cs typeface="Times New Roman" pitchFamily="18" charset="0"/>
                      </a:endParaRPr>
                    </a:p>
                  </a:txBody>
                  <a:tcPr/>
                </a:tc>
                <a:tc>
                  <a:txBody>
                    <a:bodyPr/>
                    <a:lstStyle/>
                    <a:p>
                      <a:r>
                        <a:rPr lang="en-US" sz="1600" smtClean="0">
                          <a:solidFill>
                            <a:srgbClr val="0070C0"/>
                          </a:solidFill>
                          <a:latin typeface="Times New Roman" pitchFamily="18" charset="0"/>
                          <a:cs typeface="Times New Roman" pitchFamily="18" charset="0"/>
                        </a:rPr>
                        <a:t>Tiêu</a:t>
                      </a:r>
                      <a:r>
                        <a:rPr lang="en-US" sz="1600" baseline="0" smtClean="0">
                          <a:solidFill>
                            <a:srgbClr val="0070C0"/>
                          </a:solidFill>
                          <a:latin typeface="Times New Roman" pitchFamily="18" charset="0"/>
                          <a:cs typeface="Times New Roman" pitchFamily="18" charset="0"/>
                        </a:rPr>
                        <a:t> chí 6. </a:t>
                      </a:r>
                      <a:r>
                        <a:rPr lang="en-US" sz="1600" b="1" baseline="0" smtClean="0">
                          <a:solidFill>
                            <a:schemeClr val="tx1"/>
                          </a:solidFill>
                          <a:latin typeface="Times New Roman" pitchFamily="18" charset="0"/>
                          <a:cs typeface="Times New Roman" pitchFamily="18" charset="0"/>
                        </a:rPr>
                        <a:t>Khá.</a:t>
                      </a:r>
                      <a:endParaRPr lang="en-US" sz="1600" b="1">
                        <a:solidFill>
                          <a:schemeClr val="tx1"/>
                        </a:solidFill>
                        <a:latin typeface="Times New Roman" pitchFamily="18" charset="0"/>
                        <a:cs typeface="Times New Roman" pitchFamily="18" charset="0"/>
                      </a:endParaRPr>
                    </a:p>
                  </a:txBody>
                  <a:tcPr/>
                </a:tc>
                <a:tc>
                  <a:txBody>
                    <a:bodyPr/>
                    <a:lstStyle/>
                    <a:p>
                      <a:r>
                        <a:rPr lang="en-US" sz="1600" smtClean="0">
                          <a:solidFill>
                            <a:srgbClr val="0070C0"/>
                          </a:solidFill>
                          <a:latin typeface="Times New Roman" pitchFamily="18" charset="0"/>
                          <a:cs typeface="Times New Roman" pitchFamily="18" charset="0"/>
                        </a:rPr>
                        <a:t>Tiêu</a:t>
                      </a:r>
                      <a:r>
                        <a:rPr lang="en-US" sz="1600" baseline="0" smtClean="0">
                          <a:solidFill>
                            <a:srgbClr val="0070C0"/>
                          </a:solidFill>
                          <a:latin typeface="Times New Roman" pitchFamily="18" charset="0"/>
                          <a:cs typeface="Times New Roman" pitchFamily="18" charset="0"/>
                        </a:rPr>
                        <a:t> chí 13</a:t>
                      </a:r>
                      <a:r>
                        <a:rPr lang="en-US" sz="1600" baseline="0" smtClean="0">
                          <a:latin typeface="Times New Roman" pitchFamily="18" charset="0"/>
                          <a:cs typeface="Times New Roman" pitchFamily="18" charset="0"/>
                        </a:rPr>
                        <a:t>. </a:t>
                      </a:r>
                      <a:r>
                        <a:rPr lang="en-US" sz="1600" b="1" baseline="0" smtClean="0">
                          <a:latin typeface="Times New Roman" pitchFamily="18" charset="0"/>
                          <a:cs typeface="Times New Roman" pitchFamily="18" charset="0"/>
                        </a:rPr>
                        <a:t>Khá</a:t>
                      </a:r>
                      <a:r>
                        <a:rPr lang="en-US" sz="1600" baseline="0" smtClean="0">
                          <a:latin typeface="Times New Roman" pitchFamily="18" charset="0"/>
                          <a:cs typeface="Times New Roman" pitchFamily="18" charset="0"/>
                        </a:rPr>
                        <a:t>.</a:t>
                      </a:r>
                      <a:endParaRPr lang="en-US" sz="1600">
                        <a:latin typeface="Times New Roman" pitchFamily="18" charset="0"/>
                        <a:cs typeface="Times New Roman" pitchFamily="18" charset="0"/>
                      </a:endParaRPr>
                    </a:p>
                  </a:txBody>
                  <a:tcPr/>
                </a:tc>
                <a:tc>
                  <a:txBody>
                    <a:bodyPr/>
                    <a:lstStyle/>
                    <a:p>
                      <a:r>
                        <a:rPr lang="en-US" sz="1600" smtClean="0">
                          <a:latin typeface="Times New Roman" pitchFamily="18" charset="0"/>
                          <a:cs typeface="Times New Roman" pitchFamily="18" charset="0"/>
                        </a:rPr>
                        <a:t>Tiêu</a:t>
                      </a:r>
                      <a:r>
                        <a:rPr lang="en-US" sz="1600" baseline="0" smtClean="0">
                          <a:latin typeface="Times New Roman" pitchFamily="18" charset="0"/>
                          <a:cs typeface="Times New Roman" pitchFamily="18" charset="0"/>
                        </a:rPr>
                        <a:t> chí 16. </a:t>
                      </a:r>
                      <a:r>
                        <a:rPr lang="en-US" sz="1600" b="1" baseline="0" smtClean="0">
                          <a:latin typeface="Times New Roman" pitchFamily="18" charset="0"/>
                          <a:cs typeface="Times New Roman" pitchFamily="18" charset="0"/>
                        </a:rPr>
                        <a:t>Khá.</a:t>
                      </a:r>
                      <a:endParaRPr lang="en-US" sz="1600" b="1">
                        <a:latin typeface="Times New Roman" pitchFamily="18" charset="0"/>
                        <a:cs typeface="Times New Roman" pitchFamily="18" charset="0"/>
                      </a:endParaRPr>
                    </a:p>
                  </a:txBody>
                  <a:tcPr/>
                </a:tc>
                <a:tc>
                  <a:txBody>
                    <a:bodyPr/>
                    <a:lstStyle/>
                    <a:p>
                      <a:endParaRPr lang="en-US" sz="1600">
                        <a:latin typeface="Times New Roman" pitchFamily="18" charset="0"/>
                        <a:cs typeface="Times New Roman" pitchFamily="18" charset="0"/>
                      </a:endParaRPr>
                    </a:p>
                  </a:txBody>
                  <a:tcPr/>
                </a:tc>
              </a:tr>
              <a:tr h="411795">
                <a:tc rowSpan="4">
                  <a:txBody>
                    <a:bodyPr/>
                    <a:lstStyle/>
                    <a:p>
                      <a:endParaRPr lang="en-US" sz="1600">
                        <a:latin typeface="Times New Roman" pitchFamily="18" charset="0"/>
                        <a:cs typeface="Times New Roman" pitchFamily="18" charset="0"/>
                      </a:endParaRPr>
                    </a:p>
                  </a:txBody>
                  <a:tcPr/>
                </a:tc>
                <a:tc>
                  <a:txBody>
                    <a:bodyPr/>
                    <a:lstStyle/>
                    <a:p>
                      <a:r>
                        <a:rPr lang="en-US" sz="1600" smtClean="0">
                          <a:latin typeface="Times New Roman" pitchFamily="18" charset="0"/>
                          <a:cs typeface="Times New Roman" pitchFamily="18" charset="0"/>
                        </a:rPr>
                        <a:t>Tiêu</a:t>
                      </a:r>
                      <a:r>
                        <a:rPr lang="en-US" sz="1600" baseline="0" smtClean="0">
                          <a:latin typeface="Times New Roman" pitchFamily="18" charset="0"/>
                          <a:cs typeface="Times New Roman" pitchFamily="18" charset="0"/>
                        </a:rPr>
                        <a:t> chí 7. </a:t>
                      </a:r>
                      <a:r>
                        <a:rPr lang="en-US" sz="1600" b="1" baseline="0" smtClean="0">
                          <a:latin typeface="Times New Roman" pitchFamily="18" charset="0"/>
                          <a:cs typeface="Times New Roman" pitchFamily="18" charset="0"/>
                        </a:rPr>
                        <a:t>Tốt.</a:t>
                      </a:r>
                      <a:endParaRPr lang="en-US" sz="1600" b="1">
                        <a:latin typeface="Times New Roman" pitchFamily="18" charset="0"/>
                        <a:cs typeface="Times New Roman" pitchFamily="18" charset="0"/>
                      </a:endParaRPr>
                    </a:p>
                  </a:txBody>
                  <a:tcPr/>
                </a:tc>
                <a:tc rowSpan="4" gridSpan="3">
                  <a:txBody>
                    <a:bodyPr/>
                    <a:lstStyle/>
                    <a:p>
                      <a:endParaRPr lang="en-US" sz="1600">
                        <a:latin typeface="Times New Roman" pitchFamily="18" charset="0"/>
                        <a:cs typeface="Times New Roman" pitchFamily="18" charset="0"/>
                      </a:endParaRPr>
                    </a:p>
                  </a:txBody>
                  <a:tcPr/>
                </a:tc>
                <a:tc rowSpan="4" hMerge="1">
                  <a:txBody>
                    <a:bodyPr/>
                    <a:lstStyle/>
                    <a:p>
                      <a:endParaRPr lang="en-US" sz="1800">
                        <a:latin typeface="Times New Roman" pitchFamily="18" charset="0"/>
                        <a:cs typeface="Times New Roman" pitchFamily="18" charset="0"/>
                      </a:endParaRPr>
                    </a:p>
                  </a:txBody>
                  <a:tcPr/>
                </a:tc>
                <a:tc rowSpan="4" hMerge="1">
                  <a:txBody>
                    <a:bodyPr/>
                    <a:lstStyle/>
                    <a:p>
                      <a:endParaRPr lang="en-US" sz="1800">
                        <a:latin typeface="Times New Roman" pitchFamily="18" charset="0"/>
                        <a:cs typeface="Times New Roman" pitchFamily="18" charset="0"/>
                      </a:endParaRPr>
                    </a:p>
                  </a:txBody>
                  <a:tcPr/>
                </a:tc>
              </a:tr>
              <a:tr h="411795">
                <a:tc vMerge="1">
                  <a:txBody>
                    <a:bodyPr/>
                    <a:lstStyle/>
                    <a:p>
                      <a:endParaRPr lang="en-US" sz="1800">
                        <a:latin typeface="Times New Roman" pitchFamily="18" charset="0"/>
                        <a:cs typeface="Times New Roman" pitchFamily="18" charset="0"/>
                      </a:endParaRPr>
                    </a:p>
                  </a:txBody>
                  <a:tcPr/>
                </a:tc>
                <a:tc>
                  <a:txBody>
                    <a:bodyPr/>
                    <a:lstStyle/>
                    <a:p>
                      <a:r>
                        <a:rPr lang="en-US" sz="1600" smtClean="0">
                          <a:solidFill>
                            <a:srgbClr val="0070C0"/>
                          </a:solidFill>
                          <a:latin typeface="Times New Roman" pitchFamily="18" charset="0"/>
                          <a:cs typeface="Times New Roman" pitchFamily="18" charset="0"/>
                        </a:rPr>
                        <a:t>Tiêu</a:t>
                      </a:r>
                      <a:r>
                        <a:rPr lang="en-US" sz="1600" baseline="0" smtClean="0">
                          <a:solidFill>
                            <a:srgbClr val="0070C0"/>
                          </a:solidFill>
                          <a:latin typeface="Times New Roman" pitchFamily="18" charset="0"/>
                          <a:cs typeface="Times New Roman" pitchFamily="18" charset="0"/>
                        </a:rPr>
                        <a:t> chí 8. </a:t>
                      </a:r>
                      <a:r>
                        <a:rPr lang="en-US" sz="1600" b="1" baseline="0" smtClean="0">
                          <a:solidFill>
                            <a:schemeClr val="tx1"/>
                          </a:solidFill>
                          <a:latin typeface="Times New Roman" pitchFamily="18" charset="0"/>
                          <a:cs typeface="Times New Roman" pitchFamily="18" charset="0"/>
                        </a:rPr>
                        <a:t>Khá.</a:t>
                      </a:r>
                      <a:endParaRPr lang="en-US" sz="1600" b="1">
                        <a:solidFill>
                          <a:schemeClr val="tx1"/>
                        </a:solidFill>
                        <a:latin typeface="Times New Roman" pitchFamily="18" charset="0"/>
                        <a:cs typeface="Times New Roman" pitchFamily="18" charset="0"/>
                      </a:endParaRPr>
                    </a:p>
                  </a:txBody>
                  <a:tcPr/>
                </a:tc>
                <a:tc gridSpan="3" vMerge="1">
                  <a:txBody>
                    <a:bodyPr/>
                    <a:lstStyle/>
                    <a:p>
                      <a:endParaRPr lang="en-US" sz="1800">
                        <a:latin typeface="Times New Roman" pitchFamily="18" charset="0"/>
                        <a:cs typeface="Times New Roman" pitchFamily="18" charset="0"/>
                      </a:endParaRPr>
                    </a:p>
                  </a:txBody>
                  <a:tcPr/>
                </a:tc>
                <a:tc hMerge="1" vMerge="1">
                  <a:txBody>
                    <a:bodyPr/>
                    <a:lstStyle/>
                    <a:p>
                      <a:endParaRPr lang="en-US" sz="1800">
                        <a:latin typeface="Times New Roman" pitchFamily="18" charset="0"/>
                        <a:cs typeface="Times New Roman" pitchFamily="18" charset="0"/>
                      </a:endParaRPr>
                    </a:p>
                  </a:txBody>
                  <a:tcPr/>
                </a:tc>
                <a:tc hMerge="1" vMerge="1">
                  <a:txBody>
                    <a:bodyPr/>
                    <a:lstStyle/>
                    <a:p>
                      <a:endParaRPr lang="en-US" sz="1800">
                        <a:latin typeface="Times New Roman" pitchFamily="18" charset="0"/>
                        <a:cs typeface="Times New Roman" pitchFamily="18" charset="0"/>
                      </a:endParaRPr>
                    </a:p>
                  </a:txBody>
                  <a:tcPr/>
                </a:tc>
              </a:tr>
              <a:tr h="411795">
                <a:tc vMerge="1">
                  <a:txBody>
                    <a:bodyPr/>
                    <a:lstStyle/>
                    <a:p>
                      <a:endParaRPr lang="en-US" sz="1800">
                        <a:latin typeface="Times New Roman" pitchFamily="18" charset="0"/>
                        <a:cs typeface="Times New Roman" pitchFamily="18" charset="0"/>
                      </a:endParaRPr>
                    </a:p>
                  </a:txBody>
                  <a:tcPr/>
                </a:tc>
                <a:tc>
                  <a:txBody>
                    <a:bodyPr/>
                    <a:lstStyle/>
                    <a:p>
                      <a:r>
                        <a:rPr lang="en-US" sz="1600" smtClean="0">
                          <a:latin typeface="Times New Roman" pitchFamily="18" charset="0"/>
                          <a:cs typeface="Times New Roman" pitchFamily="18" charset="0"/>
                        </a:rPr>
                        <a:t>Tiêu</a:t>
                      </a:r>
                      <a:r>
                        <a:rPr lang="en-US" sz="1600" baseline="0" smtClean="0">
                          <a:latin typeface="Times New Roman" pitchFamily="18" charset="0"/>
                          <a:cs typeface="Times New Roman" pitchFamily="18" charset="0"/>
                        </a:rPr>
                        <a:t> chí 9. </a:t>
                      </a:r>
                      <a:r>
                        <a:rPr lang="en-US" sz="1600" b="1" baseline="0" smtClean="0">
                          <a:latin typeface="Times New Roman" pitchFamily="18" charset="0"/>
                          <a:cs typeface="Times New Roman" pitchFamily="18" charset="0"/>
                        </a:rPr>
                        <a:t>Tốt.</a:t>
                      </a:r>
                      <a:endParaRPr lang="en-US" sz="1600" b="1">
                        <a:latin typeface="Times New Roman" pitchFamily="18" charset="0"/>
                        <a:cs typeface="Times New Roman" pitchFamily="18" charset="0"/>
                      </a:endParaRPr>
                    </a:p>
                  </a:txBody>
                  <a:tcPr/>
                </a:tc>
                <a:tc gridSpan="3" vMerge="1">
                  <a:txBody>
                    <a:bodyPr/>
                    <a:lstStyle/>
                    <a:p>
                      <a:endParaRPr lang="en-US" sz="1800">
                        <a:latin typeface="Times New Roman" pitchFamily="18" charset="0"/>
                        <a:cs typeface="Times New Roman" pitchFamily="18" charset="0"/>
                      </a:endParaRPr>
                    </a:p>
                  </a:txBody>
                  <a:tcPr/>
                </a:tc>
                <a:tc hMerge="1" vMerge="1">
                  <a:txBody>
                    <a:bodyPr/>
                    <a:lstStyle/>
                    <a:p>
                      <a:endParaRPr lang="en-US" sz="1800">
                        <a:latin typeface="Times New Roman" pitchFamily="18" charset="0"/>
                        <a:cs typeface="Times New Roman" pitchFamily="18" charset="0"/>
                      </a:endParaRPr>
                    </a:p>
                  </a:txBody>
                  <a:tcPr/>
                </a:tc>
                <a:tc hMerge="1" vMerge="1">
                  <a:txBody>
                    <a:bodyPr/>
                    <a:lstStyle/>
                    <a:p>
                      <a:endParaRPr lang="en-US" sz="1800">
                        <a:latin typeface="Times New Roman" pitchFamily="18" charset="0"/>
                        <a:cs typeface="Times New Roman" pitchFamily="18" charset="0"/>
                      </a:endParaRPr>
                    </a:p>
                  </a:txBody>
                  <a:tcPr/>
                </a:tc>
              </a:tr>
              <a:tr h="411795">
                <a:tc vMerge="1">
                  <a:txBody>
                    <a:bodyPr/>
                    <a:lstStyle/>
                    <a:p>
                      <a:endParaRPr lang="en-US" sz="1800">
                        <a:latin typeface="Times New Roman" pitchFamily="18" charset="0"/>
                        <a:cs typeface="Times New Roman" pitchFamily="18" charset="0"/>
                      </a:endParaRPr>
                    </a:p>
                  </a:txBody>
                  <a:tcPr/>
                </a:tc>
                <a:tc>
                  <a:txBody>
                    <a:bodyPr/>
                    <a:lstStyle/>
                    <a:p>
                      <a:r>
                        <a:rPr lang="en-US" sz="1600" b="0" smtClean="0">
                          <a:solidFill>
                            <a:srgbClr val="0070C0"/>
                          </a:solidFill>
                          <a:latin typeface="Times New Roman" pitchFamily="18" charset="0"/>
                          <a:cs typeface="Times New Roman" pitchFamily="18" charset="0"/>
                        </a:rPr>
                        <a:t>Tiêu</a:t>
                      </a:r>
                      <a:r>
                        <a:rPr lang="en-US" sz="1600" b="0" baseline="0" smtClean="0">
                          <a:solidFill>
                            <a:srgbClr val="0070C0"/>
                          </a:solidFill>
                          <a:latin typeface="Times New Roman" pitchFamily="18" charset="0"/>
                          <a:cs typeface="Times New Roman" pitchFamily="18" charset="0"/>
                        </a:rPr>
                        <a:t> chí 10. </a:t>
                      </a:r>
                      <a:r>
                        <a:rPr lang="en-US" sz="1600" b="1" baseline="0" smtClean="0">
                          <a:solidFill>
                            <a:schemeClr val="tx1"/>
                          </a:solidFill>
                          <a:latin typeface="Times New Roman" pitchFamily="18" charset="0"/>
                          <a:cs typeface="Times New Roman" pitchFamily="18" charset="0"/>
                        </a:rPr>
                        <a:t>Khá.</a:t>
                      </a:r>
                      <a:endParaRPr lang="en-US" sz="1600" b="1">
                        <a:solidFill>
                          <a:schemeClr val="tx1"/>
                        </a:solidFill>
                        <a:latin typeface="Times New Roman" pitchFamily="18" charset="0"/>
                        <a:cs typeface="Times New Roman" pitchFamily="18" charset="0"/>
                      </a:endParaRPr>
                    </a:p>
                  </a:txBody>
                  <a:tcPr/>
                </a:tc>
                <a:tc gridSpan="3" vMerge="1">
                  <a:txBody>
                    <a:bodyPr/>
                    <a:lstStyle/>
                    <a:p>
                      <a:endParaRPr lang="en-US" sz="1800">
                        <a:latin typeface="Times New Roman" pitchFamily="18" charset="0"/>
                        <a:cs typeface="Times New Roman" pitchFamily="18" charset="0"/>
                      </a:endParaRPr>
                    </a:p>
                  </a:txBody>
                  <a:tcPr/>
                </a:tc>
                <a:tc hMerge="1" vMerge="1">
                  <a:txBody>
                    <a:bodyPr/>
                    <a:lstStyle/>
                    <a:p>
                      <a:endParaRPr lang="en-US" sz="1800">
                        <a:latin typeface="Times New Roman" pitchFamily="18" charset="0"/>
                        <a:cs typeface="Times New Roman" pitchFamily="18" charset="0"/>
                      </a:endParaRPr>
                    </a:p>
                  </a:txBody>
                  <a:tcPr/>
                </a:tc>
                <a:tc hMerge="1" vMerge="1">
                  <a:txBody>
                    <a:bodyPr/>
                    <a:lstStyle/>
                    <a:p>
                      <a:endParaRPr lang="en-US" sz="1800">
                        <a:latin typeface="Times New Roman" pitchFamily="18" charset="0"/>
                        <a:cs typeface="Times New Roman" pitchFamily="18" charset="0"/>
                      </a:endParaRPr>
                    </a:p>
                  </a:txBody>
                  <a:tcPr/>
                </a:tc>
              </a:tr>
            </a:tbl>
          </a:graphicData>
        </a:graphic>
      </p:graphicFrame>
      <p:sp>
        <p:nvSpPr>
          <p:cNvPr id="6" name="TextBox 5"/>
          <p:cNvSpPr txBox="1"/>
          <p:nvPr/>
        </p:nvSpPr>
        <p:spPr>
          <a:xfrm>
            <a:off x="221670" y="5860475"/>
            <a:ext cx="8610600" cy="400110"/>
          </a:xfrm>
          <a:prstGeom prst="rect">
            <a:avLst/>
          </a:prstGeom>
          <a:noFill/>
        </p:spPr>
        <p:txBody>
          <a:bodyPr wrap="square" rtlCol="0">
            <a:spAutoFit/>
          </a:bodyPr>
          <a:lstStyle/>
          <a:p>
            <a:pPr algn="r"/>
            <a:r>
              <a:rPr lang="en-US" sz="2000" b="1" smtClean="0">
                <a:latin typeface="Times New Roman" pitchFamily="18" charset="0"/>
                <a:cs typeface="Times New Roman" pitchFamily="18" charset="0"/>
              </a:rPr>
              <a:t>Tự xếp loại kết quả tự đánh giá: Khá.</a:t>
            </a:r>
            <a:endParaRPr lang="en-US" sz="2000" b="1">
              <a:latin typeface="Times New Roman" pitchFamily="18" charset="0"/>
              <a:cs typeface="Times New Roman" pitchFamily="18" charset="0"/>
            </a:endParaRPr>
          </a:p>
        </p:txBody>
      </p:sp>
    </p:spTree>
    <p:extLst>
      <p:ext uri="{BB962C8B-B14F-4D97-AF65-F5344CB8AC3E}">
        <p14:creationId xmlns:p14="http://schemas.microsoft.com/office/powerpoint/2010/main" val="5305147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195"/>
            <a:ext cx="8534400" cy="990600"/>
          </a:xfrm>
        </p:spPr>
        <p:txBody>
          <a:bodyPr>
            <a:noAutofit/>
          </a:bodyPr>
          <a:lstStyle/>
          <a:p>
            <a:r>
              <a:rPr lang="en-US" sz="2800" b="1" smtClean="0">
                <a:solidFill>
                  <a:schemeClr val="accent1"/>
                </a:solidFill>
                <a:latin typeface="Times New Roman" pitchFamily="18" charset="0"/>
                <a:cs typeface="Times New Roman" pitchFamily="18" charset="0"/>
              </a:rPr>
              <a:t>Tiêu chuẩn 1. Phẩm chất nghề nghiệp.</a:t>
            </a:r>
            <a:br>
              <a:rPr lang="en-US" sz="2800" b="1" smtClean="0">
                <a:solidFill>
                  <a:schemeClr val="accent1"/>
                </a:solidFill>
                <a:latin typeface="Times New Roman" pitchFamily="18" charset="0"/>
                <a:cs typeface="Times New Roman" pitchFamily="18" charset="0"/>
              </a:rPr>
            </a:br>
            <a:r>
              <a:rPr lang="en-US" sz="2500" b="1" smtClean="0">
                <a:solidFill>
                  <a:schemeClr val="accent1"/>
                </a:solidFill>
                <a:latin typeface="Times New Roman" pitchFamily="18" charset="0"/>
                <a:cs typeface="Times New Roman" pitchFamily="18" charset="0"/>
              </a:rPr>
              <a:t> </a:t>
            </a:r>
            <a:r>
              <a:rPr lang="en-US" sz="2200" b="1" smtClean="0">
                <a:solidFill>
                  <a:schemeClr val="tx1"/>
                </a:solidFill>
                <a:latin typeface="Times New Roman" pitchFamily="18" charset="0"/>
                <a:cs typeface="Times New Roman" pitchFamily="18" charset="0"/>
              </a:rPr>
              <a:t>Tiêu chí  2. </a:t>
            </a:r>
            <a:r>
              <a:rPr lang="vi-VN" sz="2200" b="1">
                <a:solidFill>
                  <a:schemeClr val="tx1"/>
                </a:solidFill>
                <a:latin typeface="Times New Roman" pitchFamily="18" charset="0"/>
                <a:cs typeface="Times New Roman" pitchFamily="18" charset="0"/>
              </a:rPr>
              <a:t>Tư tưởng đổi mới trong lãnh đạo, quản trị nhà </a:t>
            </a:r>
            <a:r>
              <a:rPr lang="vi-VN" sz="2200" b="1" smtClean="0">
                <a:solidFill>
                  <a:schemeClr val="tx1"/>
                </a:solidFill>
                <a:latin typeface="Times New Roman" pitchFamily="18" charset="0"/>
                <a:cs typeface="Times New Roman" pitchFamily="18" charset="0"/>
              </a:rPr>
              <a:t>trường</a:t>
            </a:r>
            <a:r>
              <a:rPr lang="en-US" sz="2200" b="1" smtClean="0">
                <a:solidFill>
                  <a:schemeClr val="tx1"/>
                </a:solidFill>
                <a:latin typeface="Times New Roman" pitchFamily="18" charset="0"/>
                <a:cs typeface="Times New Roman" pitchFamily="18" charset="0"/>
              </a:rPr>
              <a:t>.</a:t>
            </a:r>
            <a:endParaRPr lang="en-US" sz="2200" b="1">
              <a:solidFill>
                <a:schemeClr val="tx1"/>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663114863"/>
              </p:ext>
            </p:extLst>
          </p:nvPr>
        </p:nvGraphicFramePr>
        <p:xfrm>
          <a:off x="301625" y="1527174"/>
          <a:ext cx="8504238" cy="4797426"/>
        </p:xfrm>
        <a:graphic>
          <a:graphicData uri="http://schemas.openxmlformats.org/drawingml/2006/table">
            <a:tbl>
              <a:tblPr firstRow="1" bandRow="1">
                <a:tableStyleId>{5C22544A-7EE6-4342-B048-85BDC9FD1C3A}</a:tableStyleId>
              </a:tblPr>
              <a:tblGrid>
                <a:gridCol w="4879975"/>
                <a:gridCol w="1143000"/>
                <a:gridCol w="2481263"/>
              </a:tblGrid>
              <a:tr h="763227">
                <a:tc>
                  <a:txBody>
                    <a:bodyPr/>
                    <a:lstStyle/>
                    <a:p>
                      <a:pPr algn="ctr"/>
                      <a:r>
                        <a:rPr lang="en-US" smtClean="0">
                          <a:latin typeface="Times New Roman" pitchFamily="18" charset="0"/>
                          <a:cs typeface="Times New Roman" pitchFamily="18" charset="0"/>
                        </a:rPr>
                        <a:t>Mức</a:t>
                      </a:r>
                      <a:r>
                        <a:rPr lang="en-US" baseline="0" smtClean="0">
                          <a:latin typeface="Times New Roman" pitchFamily="18" charset="0"/>
                          <a:cs typeface="Times New Roman" pitchFamily="18" charset="0"/>
                        </a:rPr>
                        <a:t> yêu cầu của tiêu chí </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Tự</a:t>
                      </a:r>
                      <a:r>
                        <a:rPr lang="en-US" baseline="0" smtClean="0">
                          <a:latin typeface="Times New Roman" pitchFamily="18" charset="0"/>
                          <a:cs typeface="Times New Roman" pitchFamily="18" charset="0"/>
                        </a:rPr>
                        <a:t> </a:t>
                      </a:r>
                    </a:p>
                    <a:p>
                      <a:pPr algn="ctr"/>
                      <a:r>
                        <a:rPr lang="en-US" baseline="0" smtClean="0">
                          <a:latin typeface="Times New Roman" pitchFamily="18" charset="0"/>
                          <a:cs typeface="Times New Roman" pitchFamily="18" charset="0"/>
                        </a:rPr>
                        <a:t>đánh  giá</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Minh chứng</a:t>
                      </a:r>
                      <a:endParaRPr lang="en-US">
                        <a:latin typeface="Times New Roman" pitchFamily="18" charset="0"/>
                        <a:cs typeface="Times New Roman" pitchFamily="18" charset="0"/>
                      </a:endParaRPr>
                    </a:p>
                  </a:txBody>
                  <a:tcPr anchor="ctr"/>
                </a:tc>
              </a:tr>
              <a:tr h="4034199">
                <a:tc>
                  <a:txBody>
                    <a:bodyPr/>
                    <a:lstStyle/>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đạt: </a:t>
                      </a:r>
                      <a:r>
                        <a:rPr kumimoji="0" lang="pl-PL" sz="1800" kern="1200" smtClean="0">
                          <a:solidFill>
                            <a:schemeClr val="dk1"/>
                          </a:solidFill>
                          <a:effectLst/>
                          <a:latin typeface="Times New Roman" pitchFamily="18" charset="0"/>
                          <a:ea typeface="+mn-ea"/>
                          <a:cs typeface="Times New Roman" pitchFamily="18" charset="0"/>
                        </a:rPr>
                        <a:t>có tư tưởng đổi mới trong lãnh đạo, quản trị nhà trường nhằm phát triển phẩm chất, năng lực cho tất cả học sinh</a:t>
                      </a:r>
                      <a:r>
                        <a:rPr kumimoji="0" lang="en-US" sz="1800" kern="1200" smtClean="0">
                          <a:solidFill>
                            <a:schemeClr val="dk1"/>
                          </a:solidFill>
                          <a:effectLst/>
                          <a:latin typeface="Times New Roman" pitchFamily="18" charset="0"/>
                          <a:ea typeface="+mn-ea"/>
                          <a:cs typeface="Times New Roman" pitchFamily="18" charset="0"/>
                        </a:rPr>
                        <a:t>.</a:t>
                      </a:r>
                    </a:p>
                    <a:p>
                      <a:pPr marL="0" indent="0" algn="just">
                        <a:buFont typeface="Arial" pitchFamily="34" charset="0"/>
                        <a:buNone/>
                      </a:pPr>
                      <a:endParaRPr kumimoji="0" lang="en-US" sz="1800" kern="1200" smtClean="0">
                        <a:solidFill>
                          <a:schemeClr val="dk1"/>
                        </a:solidFill>
                        <a:effectLst/>
                        <a:latin typeface="Times New Roman" pitchFamily="18" charset="0"/>
                        <a:ea typeface="+mn-ea"/>
                        <a:cs typeface="Times New Roman" pitchFamily="18" charset="0"/>
                      </a:endParaRPr>
                    </a:p>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khá: </a:t>
                      </a:r>
                      <a:r>
                        <a:rPr kumimoji="0" lang="pl-PL" sz="1800" kern="1200" smtClean="0">
                          <a:solidFill>
                            <a:schemeClr val="dk1"/>
                          </a:solidFill>
                          <a:effectLst/>
                          <a:latin typeface="Times New Roman" pitchFamily="18" charset="0"/>
                          <a:ea typeface="+mn-ea"/>
                          <a:cs typeface="Times New Roman" pitchFamily="18" charset="0"/>
                        </a:rPr>
                        <a:t>lan tỏa tư tưởng đổi mới đến mọi thành viên trong nhà trường</a:t>
                      </a:r>
                      <a:r>
                        <a:rPr kumimoji="0" lang="en-US" sz="1800" kern="1200" smtClean="0">
                          <a:solidFill>
                            <a:schemeClr val="dk1"/>
                          </a:solidFill>
                          <a:effectLst/>
                          <a:latin typeface="Times New Roman" pitchFamily="18" charset="0"/>
                          <a:ea typeface="+mn-ea"/>
                          <a:cs typeface="Times New Roman" pitchFamily="18" charset="0"/>
                        </a:rPr>
                        <a:t>. </a:t>
                      </a:r>
                    </a:p>
                    <a:p>
                      <a:pPr marL="0" indent="0" algn="just">
                        <a:buFont typeface="Arial" pitchFamily="34" charset="0"/>
                        <a:buNone/>
                      </a:pPr>
                      <a:endParaRPr kumimoji="0" lang="en-US" sz="1800" kern="1200" smtClean="0">
                        <a:solidFill>
                          <a:schemeClr val="dk1"/>
                        </a:solidFill>
                        <a:effectLst/>
                        <a:latin typeface="Times New Roman" pitchFamily="18" charset="0"/>
                        <a:ea typeface="+mn-ea"/>
                        <a:cs typeface="Times New Roman" pitchFamily="18" charset="0"/>
                      </a:endParaRPr>
                    </a:p>
                    <a:p>
                      <a:pPr marL="285750" indent="-285750" algn="just">
                        <a:buFont typeface="Arial" pitchFamily="34" charset="0"/>
                        <a:buChar char="•"/>
                      </a:pPr>
                      <a:r>
                        <a:rPr kumimoji="0" lang="en-US" sz="1800" kern="1200" smtClean="0">
                          <a:solidFill>
                            <a:schemeClr val="dk1"/>
                          </a:solidFill>
                          <a:effectLst/>
                          <a:latin typeface="Times New Roman" pitchFamily="18" charset="0"/>
                          <a:ea typeface="+mn-ea"/>
                          <a:cs typeface="Times New Roman" pitchFamily="18" charset="0"/>
                        </a:rPr>
                        <a:t> </a:t>
                      </a:r>
                      <a:r>
                        <a:rPr kumimoji="0" lang="pl-PL" sz="1800" b="1" kern="1200" smtClean="0">
                          <a:solidFill>
                            <a:schemeClr val="dk1"/>
                          </a:solidFill>
                          <a:effectLst/>
                          <a:latin typeface="Times New Roman" pitchFamily="18" charset="0"/>
                          <a:ea typeface="+mn-ea"/>
                          <a:cs typeface="Times New Roman" pitchFamily="18" charset="0"/>
                        </a:rPr>
                        <a:t>Mức tốt: </a:t>
                      </a:r>
                      <a:r>
                        <a:rPr kumimoji="0" lang="pl-PL" sz="1800" kern="1200" smtClean="0">
                          <a:solidFill>
                            <a:schemeClr val="dk1"/>
                          </a:solidFill>
                          <a:effectLst/>
                          <a:latin typeface="Times New Roman" pitchFamily="18" charset="0"/>
                          <a:ea typeface="+mn-ea"/>
                          <a:cs typeface="Times New Roman" pitchFamily="18" charset="0"/>
                        </a:rPr>
                        <a:t>có ảnh hưởng tích cực tới cán bộ quản lý cơ sở giáo dục phổ thông về tư tưởng đổi mới trong lãnh đạo, quản trị nhà trường</a:t>
                      </a:r>
                      <a:r>
                        <a:rPr kumimoji="0" lang="en-US" sz="1800" kern="1200" smtClean="0">
                          <a:solidFill>
                            <a:schemeClr val="dk1"/>
                          </a:solidFill>
                          <a:effectLst/>
                          <a:latin typeface="Times New Roman" pitchFamily="18" charset="0"/>
                          <a:ea typeface="+mn-ea"/>
                          <a:cs typeface="Times New Roman" pitchFamily="18" charset="0"/>
                        </a:rPr>
                        <a:t>. </a:t>
                      </a:r>
                      <a:endParaRPr lang="en-US" sz="1800">
                        <a:latin typeface="Times New Roman" pitchFamily="18" charset="0"/>
                        <a:cs typeface="Times New Roman" pitchFamily="18" charset="0"/>
                      </a:endParaRPr>
                    </a:p>
                  </a:txBody>
                  <a:tcPr anchor="ctr"/>
                </a:tc>
                <a:tc>
                  <a:txBody>
                    <a:bodyPr/>
                    <a:lstStyle/>
                    <a:p>
                      <a:pPr algn="ctr"/>
                      <a:r>
                        <a:rPr lang="en-US" b="1" smtClean="0">
                          <a:latin typeface="Times New Roman" pitchFamily="18" charset="0"/>
                          <a:cs typeface="Times New Roman" pitchFamily="18" charset="0"/>
                        </a:rPr>
                        <a:t>Khá</a:t>
                      </a:r>
                    </a:p>
                  </a:txBody>
                  <a:tcPr anchor="ctr"/>
                </a:tc>
                <a:tc>
                  <a:txBody>
                    <a:bodyPr/>
                    <a:lstStyle/>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TC1.02.01</a:t>
                      </a:r>
                      <a:r>
                        <a:rPr lang="en-US" sz="1600" smtClean="0">
                          <a:latin typeface="Times New Roman" pitchFamily="18" charset="0"/>
                          <a:cs typeface="Times New Roman" pitchFamily="18" charset="0"/>
                        </a:rPr>
                        <a:t>. Kế</a:t>
                      </a:r>
                      <a:r>
                        <a:rPr lang="en-US" sz="1600" baseline="0" smtClean="0">
                          <a:latin typeface="Times New Roman" pitchFamily="18" charset="0"/>
                          <a:cs typeface="Times New Roman" pitchFamily="18" charset="0"/>
                        </a:rPr>
                        <a:t> hoạch năm học 2018 – 2019.</a:t>
                      </a:r>
                    </a:p>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TC1.02.02</a:t>
                      </a:r>
                      <a:r>
                        <a:rPr lang="en-US" sz="1600" b="0" smtClean="0">
                          <a:latin typeface="Times New Roman" pitchFamily="18" charset="0"/>
                          <a:cs typeface="Times New Roman" pitchFamily="18" charset="0"/>
                        </a:rPr>
                        <a:t>.  Nghị</a:t>
                      </a:r>
                      <a:r>
                        <a:rPr lang="en-US" sz="1600" b="0" baseline="0" smtClean="0">
                          <a:latin typeface="Times New Roman" pitchFamily="18" charset="0"/>
                          <a:cs typeface="Times New Roman" pitchFamily="18" charset="0"/>
                        </a:rPr>
                        <a:t> quyết Hội nghị CB-CC-VC.</a:t>
                      </a:r>
                    </a:p>
                    <a:p>
                      <a:r>
                        <a:rPr lang="en-US" sz="1600" b="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TC1.02.03. </a:t>
                      </a:r>
                      <a:r>
                        <a:rPr lang="en-US" sz="1600" b="0" smtClean="0">
                          <a:latin typeface="Times New Roman" pitchFamily="18" charset="0"/>
                          <a:cs typeface="Times New Roman" pitchFamily="18" charset="0"/>
                        </a:rPr>
                        <a:t>Kế</a:t>
                      </a:r>
                      <a:r>
                        <a:rPr lang="en-US" sz="1600" b="0" baseline="0" smtClean="0">
                          <a:latin typeface="Times New Roman" pitchFamily="18" charset="0"/>
                          <a:cs typeface="Times New Roman" pitchFamily="18" charset="0"/>
                        </a:rPr>
                        <a:t> hoạch thực hiện CT05 năm 2018.</a:t>
                      </a:r>
                    </a:p>
                    <a:p>
                      <a:r>
                        <a:rPr lang="en-US" sz="1600" b="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TC1.02.04</a:t>
                      </a:r>
                      <a:r>
                        <a:rPr lang="en-US" sz="1600" b="0" smtClean="0">
                          <a:latin typeface="Times New Roman" pitchFamily="18" charset="0"/>
                          <a:cs typeface="Times New Roman" pitchFamily="18" charset="0"/>
                        </a:rPr>
                        <a:t>. Bản</a:t>
                      </a:r>
                      <a:r>
                        <a:rPr lang="en-US" sz="1600" b="0" baseline="0" smtClean="0">
                          <a:latin typeface="Times New Roman" pitchFamily="18" charset="0"/>
                          <a:cs typeface="Times New Roman" pitchFamily="18" charset="0"/>
                        </a:rPr>
                        <a:t> đăng ký mô hình Dân vận khéo năm 2018 của Chi bộ.</a:t>
                      </a:r>
                    </a:p>
                    <a:p>
                      <a:endParaRPr lang="en-US" sz="1600" b="0">
                        <a:latin typeface="Times New Roman" pitchFamily="18" charset="0"/>
                        <a:cs typeface="Times New Roman" pitchFamily="18" charset="0"/>
                      </a:endParaRPr>
                    </a:p>
                  </a:txBody>
                  <a:tcPr anchor="ctr"/>
                </a:tc>
              </a:tr>
            </a:tbl>
          </a:graphicData>
        </a:graphic>
      </p:graphicFrame>
    </p:spTree>
    <p:extLst>
      <p:ext uri="{BB962C8B-B14F-4D97-AF65-F5344CB8AC3E}">
        <p14:creationId xmlns:p14="http://schemas.microsoft.com/office/powerpoint/2010/main" val="34926543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195"/>
            <a:ext cx="8534400" cy="990600"/>
          </a:xfrm>
        </p:spPr>
        <p:txBody>
          <a:bodyPr>
            <a:noAutofit/>
          </a:bodyPr>
          <a:lstStyle/>
          <a:p>
            <a:r>
              <a:rPr lang="en-US" sz="2800" b="1" smtClean="0">
                <a:solidFill>
                  <a:schemeClr val="accent1"/>
                </a:solidFill>
                <a:latin typeface="Times New Roman" pitchFamily="18" charset="0"/>
                <a:cs typeface="Times New Roman" pitchFamily="18" charset="0"/>
              </a:rPr>
              <a:t>TC 1. Phẩm chất nghề nghiệp.</a:t>
            </a:r>
            <a:br>
              <a:rPr lang="en-US" sz="2800" b="1" smtClean="0">
                <a:solidFill>
                  <a:schemeClr val="accent1"/>
                </a:solidFill>
                <a:latin typeface="Times New Roman" pitchFamily="18" charset="0"/>
                <a:cs typeface="Times New Roman" pitchFamily="18" charset="0"/>
              </a:rPr>
            </a:br>
            <a:r>
              <a:rPr lang="en-US" sz="2500" b="1" smtClean="0">
                <a:solidFill>
                  <a:schemeClr val="accent1"/>
                </a:solidFill>
                <a:latin typeface="Times New Roman" pitchFamily="18" charset="0"/>
                <a:cs typeface="Times New Roman" pitchFamily="18" charset="0"/>
              </a:rPr>
              <a:t> </a:t>
            </a:r>
            <a:r>
              <a:rPr lang="en-US" sz="2200" b="1" smtClean="0">
                <a:solidFill>
                  <a:schemeClr val="tx1"/>
                </a:solidFill>
                <a:latin typeface="Times New Roman" pitchFamily="18" charset="0"/>
                <a:cs typeface="Times New Roman" pitchFamily="18" charset="0"/>
              </a:rPr>
              <a:t>Tiêu chí 3. </a:t>
            </a:r>
            <a:r>
              <a:rPr lang="vi-VN" sz="2200" b="1">
                <a:solidFill>
                  <a:schemeClr val="tx1"/>
                </a:solidFill>
                <a:latin typeface="Times New Roman" pitchFamily="18" charset="0"/>
                <a:cs typeface="Times New Roman" pitchFamily="18" charset="0"/>
              </a:rPr>
              <a:t>Năng lực phát triển chuyên môn, nghiệp vụ bản </a:t>
            </a:r>
            <a:r>
              <a:rPr lang="vi-VN" sz="2200" b="1" smtClean="0">
                <a:solidFill>
                  <a:schemeClr val="tx1"/>
                </a:solidFill>
                <a:latin typeface="Times New Roman" pitchFamily="18" charset="0"/>
                <a:cs typeface="Times New Roman" pitchFamily="18" charset="0"/>
              </a:rPr>
              <a:t>thân</a:t>
            </a:r>
            <a:r>
              <a:rPr lang="en-US" sz="2200" b="1" smtClean="0">
                <a:solidFill>
                  <a:schemeClr val="tx1"/>
                </a:solidFill>
                <a:latin typeface="Times New Roman" pitchFamily="18" charset="0"/>
                <a:cs typeface="Times New Roman" pitchFamily="18" charset="0"/>
              </a:rPr>
              <a:t>.</a:t>
            </a:r>
            <a:endParaRPr lang="en-US" sz="2200" b="1">
              <a:solidFill>
                <a:schemeClr val="tx1"/>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918409394"/>
              </p:ext>
            </p:extLst>
          </p:nvPr>
        </p:nvGraphicFramePr>
        <p:xfrm>
          <a:off x="301625" y="1527174"/>
          <a:ext cx="8504238" cy="4999947"/>
        </p:xfrm>
        <a:graphic>
          <a:graphicData uri="http://schemas.openxmlformats.org/drawingml/2006/table">
            <a:tbl>
              <a:tblPr firstRow="1" bandRow="1">
                <a:tableStyleId>{5C22544A-7EE6-4342-B048-85BDC9FD1C3A}</a:tableStyleId>
              </a:tblPr>
              <a:tblGrid>
                <a:gridCol w="4879975"/>
                <a:gridCol w="1143000"/>
                <a:gridCol w="2481263"/>
              </a:tblGrid>
              <a:tr h="763227">
                <a:tc>
                  <a:txBody>
                    <a:bodyPr/>
                    <a:lstStyle/>
                    <a:p>
                      <a:pPr algn="ctr"/>
                      <a:r>
                        <a:rPr lang="en-US" smtClean="0">
                          <a:latin typeface="Times New Roman" pitchFamily="18" charset="0"/>
                          <a:cs typeface="Times New Roman" pitchFamily="18" charset="0"/>
                        </a:rPr>
                        <a:t>Mức</a:t>
                      </a:r>
                      <a:r>
                        <a:rPr lang="en-US" baseline="0" smtClean="0">
                          <a:latin typeface="Times New Roman" pitchFamily="18" charset="0"/>
                          <a:cs typeface="Times New Roman" pitchFamily="18" charset="0"/>
                        </a:rPr>
                        <a:t> yêu cầu của tiêu chí </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Tự</a:t>
                      </a:r>
                      <a:r>
                        <a:rPr lang="en-US" baseline="0" smtClean="0">
                          <a:latin typeface="Times New Roman" pitchFamily="18" charset="0"/>
                          <a:cs typeface="Times New Roman" pitchFamily="18" charset="0"/>
                        </a:rPr>
                        <a:t> </a:t>
                      </a:r>
                    </a:p>
                    <a:p>
                      <a:pPr algn="ctr"/>
                      <a:r>
                        <a:rPr lang="en-US" baseline="0" smtClean="0">
                          <a:latin typeface="Times New Roman" pitchFamily="18" charset="0"/>
                          <a:cs typeface="Times New Roman" pitchFamily="18" charset="0"/>
                        </a:rPr>
                        <a:t>đánh  giá</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Minh chứng</a:t>
                      </a:r>
                      <a:endParaRPr lang="en-US">
                        <a:latin typeface="Times New Roman" pitchFamily="18" charset="0"/>
                        <a:cs typeface="Times New Roman" pitchFamily="18" charset="0"/>
                      </a:endParaRPr>
                    </a:p>
                  </a:txBody>
                  <a:tcPr anchor="ctr"/>
                </a:tc>
              </a:tr>
              <a:tr h="4034199">
                <a:tc>
                  <a:txBody>
                    <a:bodyPr/>
                    <a:lstStyle/>
                    <a:p>
                      <a:pPr marL="285750" indent="-285750" algn="just">
                        <a:buFont typeface="Arial" pitchFamily="34" charset="0"/>
                        <a:buChar char="•"/>
                      </a:pPr>
                      <a:r>
                        <a:rPr lang="en-US" b="1" smtClean="0">
                          <a:latin typeface="Times New Roman" pitchFamily="18" charset="0"/>
                          <a:cs typeface="Times New Roman" pitchFamily="18" charset="0"/>
                        </a:rPr>
                        <a:t> </a:t>
                      </a:r>
                      <a:r>
                        <a:rPr kumimoji="0" lang="pl-PL" sz="1800" b="1" kern="1200" smtClean="0">
                          <a:solidFill>
                            <a:schemeClr val="dk1"/>
                          </a:solidFill>
                          <a:effectLst/>
                          <a:latin typeface="+mn-lt"/>
                          <a:ea typeface="+mn-ea"/>
                          <a:cs typeface="+mn-cs"/>
                        </a:rPr>
                        <a:t>Mức đạt: </a:t>
                      </a:r>
                      <a:r>
                        <a:rPr kumimoji="0" lang="pl-PL" sz="1800" kern="1200" smtClean="0">
                          <a:solidFill>
                            <a:schemeClr val="dk1"/>
                          </a:solidFill>
                          <a:effectLst/>
                          <a:latin typeface="+mn-lt"/>
                          <a:ea typeface="+mn-ea"/>
                          <a:cs typeface="+mn-cs"/>
                        </a:rPr>
                        <a:t>đạt chuẩn trình độ đào tạo và hoàn thành các khóa đào tạo, bồi dưỡng chuyên môn, nghiệp vụ theo quy định; có kế hoạch thường xuyên học tập, bồi dưỡng phát triển chuyên môn, nghiệp vụ bản thân; cập nhật kịp thời các yêu cầu đổi mới của ngành về chuyên môn, nghiệp vụ</a:t>
                      </a:r>
                      <a:r>
                        <a:rPr kumimoji="0" lang="en-US" sz="1800" kern="1200" smtClean="0">
                          <a:solidFill>
                            <a:schemeClr val="dk1"/>
                          </a:solidFill>
                          <a:effectLst/>
                          <a:latin typeface="+mn-lt"/>
                          <a:ea typeface="+mn-ea"/>
                          <a:cs typeface="+mn-cs"/>
                        </a:rPr>
                        <a:t>.</a:t>
                      </a:r>
                    </a:p>
                    <a:p>
                      <a:pPr marL="285750" indent="-285750" algn="just">
                        <a:buFont typeface="Arial" pitchFamily="34" charset="0"/>
                        <a:buChar char="•"/>
                      </a:pPr>
                      <a:r>
                        <a:rPr kumimoji="0" lang="pl-PL" sz="1800" b="1" kern="1200" smtClean="0">
                          <a:solidFill>
                            <a:schemeClr val="dk1"/>
                          </a:solidFill>
                          <a:effectLst/>
                          <a:latin typeface="+mn-lt"/>
                          <a:ea typeface="+mn-ea"/>
                          <a:cs typeface="+mn-cs"/>
                        </a:rPr>
                        <a:t>Mức khá: </a:t>
                      </a:r>
                      <a:r>
                        <a:rPr kumimoji="0" lang="pl-PL" sz="1800" kern="1200" smtClean="0">
                          <a:solidFill>
                            <a:schemeClr val="dk1"/>
                          </a:solidFill>
                          <a:effectLst/>
                          <a:latin typeface="+mn-lt"/>
                          <a:ea typeface="+mn-ea"/>
                          <a:cs typeface="+mn-cs"/>
                        </a:rPr>
                        <a:t>đổi mới, sáng tạo trong việc vận dụng các hình thức, phương pháp và lựa chọn nội dung học tập, bồi dưỡng, nâng cao năng lực chuyên môn, nghiệp vụ bản thân</a:t>
                      </a:r>
                      <a:r>
                        <a:rPr kumimoji="0" lang="en-US" sz="1800" kern="1200" smtClean="0">
                          <a:solidFill>
                            <a:schemeClr val="dk1"/>
                          </a:solidFill>
                          <a:effectLst/>
                          <a:latin typeface="+mn-lt"/>
                          <a:ea typeface="+mn-ea"/>
                          <a:cs typeface="+mn-cs"/>
                        </a:rPr>
                        <a:t>.</a:t>
                      </a:r>
                    </a:p>
                    <a:p>
                      <a:pPr marL="285750" indent="-285750" algn="just">
                        <a:buFont typeface="Arial" pitchFamily="34" charset="0"/>
                        <a:buChar char="•"/>
                      </a:pPr>
                      <a:r>
                        <a:rPr kumimoji="0" lang="pl-PL" sz="1800" b="1" kern="1200" smtClean="0">
                          <a:solidFill>
                            <a:schemeClr val="dk1"/>
                          </a:solidFill>
                          <a:effectLst/>
                          <a:latin typeface="+mn-lt"/>
                          <a:ea typeface="+mn-ea"/>
                          <a:cs typeface="+mn-cs"/>
                        </a:rPr>
                        <a:t>Mức tốt: </a:t>
                      </a:r>
                      <a:r>
                        <a:rPr kumimoji="0" lang="pl-PL" sz="1800" kern="1200" smtClean="0">
                          <a:solidFill>
                            <a:schemeClr val="dk1"/>
                          </a:solidFill>
                          <a:effectLst/>
                          <a:latin typeface="+mn-lt"/>
                          <a:ea typeface="+mn-ea"/>
                          <a:cs typeface="+mn-cs"/>
                        </a:rPr>
                        <a:t>hướng dẫn, hỗ trợ cán bộ quản lý cơ sở giáo dục phổ thông về phát triển chuyên môn, nghiệp vụ bản thân nhằm đáp ứng yêu cầu đổi mới giáo dục</a:t>
                      </a:r>
                      <a:r>
                        <a:rPr kumimoji="0" lang="en-US" sz="1800" kern="1200" smtClean="0">
                          <a:solidFill>
                            <a:schemeClr val="dk1"/>
                          </a:solidFill>
                          <a:effectLst/>
                          <a:latin typeface="+mn-lt"/>
                          <a:ea typeface="+mn-ea"/>
                          <a:cs typeface="+mn-cs"/>
                        </a:rPr>
                        <a:t>.</a:t>
                      </a:r>
                      <a:endParaRPr lang="en-US">
                        <a:latin typeface="Times New Roman" pitchFamily="18" charset="0"/>
                        <a:cs typeface="Times New Roman" pitchFamily="18" charset="0"/>
                      </a:endParaRPr>
                    </a:p>
                  </a:txBody>
                  <a:tcPr anchor="ctr"/>
                </a:tc>
                <a:tc>
                  <a:txBody>
                    <a:bodyPr/>
                    <a:lstStyle/>
                    <a:p>
                      <a:pPr algn="ctr"/>
                      <a:r>
                        <a:rPr lang="en-US" b="1" smtClean="0">
                          <a:latin typeface="Times New Roman" pitchFamily="18" charset="0"/>
                          <a:cs typeface="Times New Roman" pitchFamily="18" charset="0"/>
                        </a:rPr>
                        <a:t>Tốt</a:t>
                      </a:r>
                    </a:p>
                  </a:txBody>
                  <a:tcPr anchor="ctr"/>
                </a:tc>
                <a:tc>
                  <a:txBody>
                    <a:bodyPr/>
                    <a:lstStyle/>
                    <a:p>
                      <a:pPr algn="just"/>
                      <a:r>
                        <a:rPr lang="en-US" sz="1600" smtClean="0">
                          <a:latin typeface="Times New Roman" pitchFamily="18" charset="0"/>
                          <a:cs typeface="Times New Roman" pitchFamily="18" charset="0"/>
                        </a:rPr>
                        <a:t>-</a:t>
                      </a:r>
                      <a:r>
                        <a:rPr lang="en-US" sz="1600" baseline="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TC1.03.01</a:t>
                      </a:r>
                      <a:r>
                        <a:rPr lang="en-US" sz="1600" smtClean="0">
                          <a:latin typeface="Times New Roman" pitchFamily="18" charset="0"/>
                          <a:cs typeface="Times New Roman" pitchFamily="18" charset="0"/>
                        </a:rPr>
                        <a:t>.</a:t>
                      </a:r>
                      <a:r>
                        <a:rPr lang="en-US" sz="1600" baseline="0" smtClean="0">
                          <a:latin typeface="Times New Roman" pitchFamily="18" charset="0"/>
                          <a:cs typeface="Times New Roman" pitchFamily="18" charset="0"/>
                        </a:rPr>
                        <a:t> Giấy chứng nhận bồi dưỡng nâng cao năng lực quản lí tài chính, tài sản  trong giáo dục.</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TC1.03.02</a:t>
                      </a:r>
                      <a:r>
                        <a:rPr lang="en-US" sz="1600" smtClean="0">
                          <a:latin typeface="Times New Roman" pitchFamily="18" charset="0"/>
                          <a:cs typeface="Times New Roman" pitchFamily="18" charset="0"/>
                        </a:rPr>
                        <a:t>. Chứng</a:t>
                      </a:r>
                      <a:r>
                        <a:rPr lang="en-US" sz="1600" baseline="0" smtClean="0">
                          <a:latin typeface="Times New Roman" pitchFamily="18" charset="0"/>
                          <a:cs typeface="Times New Roman" pitchFamily="18" charset="0"/>
                        </a:rPr>
                        <a:t> chỉ đào tạo đấu thầu cơ bản.</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TC1.03.03</a:t>
                      </a:r>
                      <a:r>
                        <a:rPr lang="en-US" sz="1600" smtClean="0">
                          <a:latin typeface="Times New Roman" pitchFamily="18" charset="0"/>
                          <a:cs typeface="Times New Roman" pitchFamily="18" charset="0"/>
                        </a:rPr>
                        <a:t>.</a:t>
                      </a:r>
                      <a:r>
                        <a:rPr lang="en-US" sz="1600" baseline="0" smtClean="0">
                          <a:latin typeface="Times New Roman" pitchFamily="18" charset="0"/>
                          <a:cs typeface="Times New Roman" pitchFamily="18" charset="0"/>
                        </a:rPr>
                        <a:t> Kế hoạch bồi dưỡng thường xuyên.</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TC1.03.04</a:t>
                      </a:r>
                      <a:r>
                        <a:rPr lang="en-US" sz="1600" smtClean="0">
                          <a:latin typeface="Times New Roman" pitchFamily="18" charset="0"/>
                          <a:cs typeface="Times New Roman" pitchFamily="18" charset="0"/>
                        </a:rPr>
                        <a:t>. Hình</a:t>
                      </a:r>
                      <a:r>
                        <a:rPr lang="en-US" sz="1600" baseline="0" smtClean="0">
                          <a:latin typeface="Times New Roman" pitchFamily="18" charset="0"/>
                          <a:cs typeface="Times New Roman" pitchFamily="18" charset="0"/>
                        </a:rPr>
                        <a:t> ảnh tham dự Hội thảo STEM.</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TC1.03.05</a:t>
                      </a:r>
                      <a:r>
                        <a:rPr lang="en-US" sz="1600" smtClean="0">
                          <a:latin typeface="Times New Roman" pitchFamily="18" charset="0"/>
                          <a:cs typeface="Times New Roman" pitchFamily="18" charset="0"/>
                        </a:rPr>
                        <a:t>. Danh sách</a:t>
                      </a:r>
                      <a:r>
                        <a:rPr lang="en-US" sz="1600" baseline="0" smtClean="0">
                          <a:latin typeface="Times New Roman" pitchFamily="18" charset="0"/>
                          <a:cs typeface="Times New Roman" pitchFamily="18" charset="0"/>
                        </a:rPr>
                        <a:t> tham gia lớp bồi dưỡng, cập nhật kiến thức LĐ, QL dành cho ĐT 4.</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TC1.03.06</a:t>
                      </a:r>
                      <a:r>
                        <a:rPr lang="en-US" sz="1600" smtClean="0">
                          <a:latin typeface="Times New Roman" pitchFamily="18" charset="0"/>
                          <a:cs typeface="Times New Roman" pitchFamily="18" charset="0"/>
                        </a:rPr>
                        <a:t>. Quyết</a:t>
                      </a:r>
                      <a:r>
                        <a:rPr lang="en-US" sz="1600" baseline="0" smtClean="0">
                          <a:latin typeface="Times New Roman" pitchFamily="18" charset="0"/>
                          <a:cs typeface="Times New Roman" pitchFamily="18" charset="0"/>
                        </a:rPr>
                        <a:t> định, hình ảnh tham gia tập huấn ETEP.</a:t>
                      </a:r>
                      <a:endParaRPr lang="en-US" sz="1600">
                        <a:latin typeface="Times New Roman" pitchFamily="18" charset="0"/>
                        <a:cs typeface="Times New Roman" pitchFamily="18" charset="0"/>
                      </a:endParaRPr>
                    </a:p>
                  </a:txBody>
                  <a:tcPr anchor="ctr"/>
                </a:tc>
              </a:tr>
            </a:tbl>
          </a:graphicData>
        </a:graphic>
      </p:graphicFrame>
    </p:spTree>
    <p:extLst>
      <p:ext uri="{BB962C8B-B14F-4D97-AF65-F5344CB8AC3E}">
        <p14:creationId xmlns:p14="http://schemas.microsoft.com/office/powerpoint/2010/main" val="34926543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195"/>
            <a:ext cx="8534400" cy="990600"/>
          </a:xfrm>
        </p:spPr>
        <p:txBody>
          <a:bodyPr>
            <a:noAutofit/>
          </a:bodyPr>
          <a:lstStyle/>
          <a:p>
            <a:r>
              <a:rPr lang="en-US" sz="2800" b="1" smtClean="0">
                <a:solidFill>
                  <a:schemeClr val="accent1"/>
                </a:solidFill>
                <a:latin typeface="Times New Roman" pitchFamily="18" charset="0"/>
                <a:cs typeface="Times New Roman" pitchFamily="18" charset="0"/>
              </a:rPr>
              <a:t>Tiêu chuẩn 2. Quản trị nhà trường.</a:t>
            </a:r>
            <a:br>
              <a:rPr lang="en-US" sz="2800" b="1" smtClean="0">
                <a:solidFill>
                  <a:schemeClr val="accent1"/>
                </a:solidFill>
                <a:latin typeface="Times New Roman" pitchFamily="18" charset="0"/>
                <a:cs typeface="Times New Roman" pitchFamily="18" charset="0"/>
              </a:rPr>
            </a:br>
            <a:r>
              <a:rPr lang="en-US" sz="2500" b="1" smtClean="0">
                <a:solidFill>
                  <a:schemeClr val="accent1"/>
                </a:solidFill>
                <a:latin typeface="Times New Roman" pitchFamily="18" charset="0"/>
                <a:cs typeface="Times New Roman" pitchFamily="18" charset="0"/>
              </a:rPr>
              <a:t> </a:t>
            </a:r>
            <a:r>
              <a:rPr lang="en-US" sz="2300" b="1" smtClean="0">
                <a:solidFill>
                  <a:schemeClr val="tx1"/>
                </a:solidFill>
                <a:latin typeface="Times New Roman" pitchFamily="18" charset="0"/>
                <a:cs typeface="Times New Roman" pitchFamily="18" charset="0"/>
              </a:rPr>
              <a:t>Tiêu chí 4. </a:t>
            </a:r>
            <a:r>
              <a:rPr lang="vi-VN" sz="2300" b="1">
                <a:solidFill>
                  <a:schemeClr val="tx1"/>
                </a:solidFill>
                <a:latin typeface="Times New Roman" pitchFamily="18" charset="0"/>
                <a:cs typeface="Times New Roman" pitchFamily="18" charset="0"/>
              </a:rPr>
              <a:t>Tổ chức xây dựng  kế hoạch phát triển nhà </a:t>
            </a:r>
            <a:r>
              <a:rPr lang="vi-VN" sz="2300" b="1" smtClean="0">
                <a:solidFill>
                  <a:schemeClr val="tx1"/>
                </a:solidFill>
                <a:latin typeface="Times New Roman" pitchFamily="18" charset="0"/>
                <a:cs typeface="Times New Roman" pitchFamily="18" charset="0"/>
              </a:rPr>
              <a:t>trường</a:t>
            </a:r>
            <a:r>
              <a:rPr lang="en-US" sz="2300" b="1" smtClean="0">
                <a:solidFill>
                  <a:schemeClr val="tx1"/>
                </a:solidFill>
                <a:latin typeface="Times New Roman" pitchFamily="18" charset="0"/>
                <a:cs typeface="Times New Roman" pitchFamily="18" charset="0"/>
              </a:rPr>
              <a:t>.</a:t>
            </a:r>
            <a:endParaRPr lang="en-US" sz="2300" b="1">
              <a:solidFill>
                <a:schemeClr val="tx1"/>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949393663"/>
              </p:ext>
            </p:extLst>
          </p:nvPr>
        </p:nvGraphicFramePr>
        <p:xfrm>
          <a:off x="301625" y="1527174"/>
          <a:ext cx="8504238" cy="5015187"/>
        </p:xfrm>
        <a:graphic>
          <a:graphicData uri="http://schemas.openxmlformats.org/drawingml/2006/table">
            <a:tbl>
              <a:tblPr firstRow="1" bandRow="1">
                <a:tableStyleId>{5C22544A-7EE6-4342-B048-85BDC9FD1C3A}</a:tableStyleId>
              </a:tblPr>
              <a:tblGrid>
                <a:gridCol w="4879975"/>
                <a:gridCol w="1143000"/>
                <a:gridCol w="2481263"/>
              </a:tblGrid>
              <a:tr h="763227">
                <a:tc>
                  <a:txBody>
                    <a:bodyPr/>
                    <a:lstStyle/>
                    <a:p>
                      <a:pPr algn="ctr"/>
                      <a:r>
                        <a:rPr lang="en-US" smtClean="0">
                          <a:latin typeface="Times New Roman" pitchFamily="18" charset="0"/>
                          <a:cs typeface="Times New Roman" pitchFamily="18" charset="0"/>
                        </a:rPr>
                        <a:t>Mức</a:t>
                      </a:r>
                      <a:r>
                        <a:rPr lang="en-US" baseline="0" smtClean="0">
                          <a:latin typeface="Times New Roman" pitchFamily="18" charset="0"/>
                          <a:cs typeface="Times New Roman" pitchFamily="18" charset="0"/>
                        </a:rPr>
                        <a:t> yêu cầu của tiêu chí </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Tự</a:t>
                      </a:r>
                      <a:r>
                        <a:rPr lang="en-US" baseline="0" smtClean="0">
                          <a:latin typeface="Times New Roman" pitchFamily="18" charset="0"/>
                          <a:cs typeface="Times New Roman" pitchFamily="18" charset="0"/>
                        </a:rPr>
                        <a:t> </a:t>
                      </a:r>
                    </a:p>
                    <a:p>
                      <a:pPr algn="ctr"/>
                      <a:r>
                        <a:rPr lang="en-US" baseline="0" smtClean="0">
                          <a:latin typeface="Times New Roman" pitchFamily="18" charset="0"/>
                          <a:cs typeface="Times New Roman" pitchFamily="18" charset="0"/>
                        </a:rPr>
                        <a:t>đánh  giá</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Minh chứng</a:t>
                      </a:r>
                      <a:endParaRPr lang="en-US">
                        <a:latin typeface="Times New Roman" pitchFamily="18" charset="0"/>
                        <a:cs typeface="Times New Roman" pitchFamily="18" charset="0"/>
                      </a:endParaRPr>
                    </a:p>
                  </a:txBody>
                  <a:tcPr anchor="ctr"/>
                </a:tc>
              </a:tr>
              <a:tr h="4034199">
                <a:tc>
                  <a:txBody>
                    <a:bodyPr/>
                    <a:lstStyle/>
                    <a:p>
                      <a:pPr marL="285750" indent="-285750" algn="just">
                        <a:buFont typeface="Arial" pitchFamily="34" charset="0"/>
                        <a:buChar char="•"/>
                      </a:pPr>
                      <a:r>
                        <a:rPr lang="en-US" smtClean="0">
                          <a:latin typeface="Times New Roman" pitchFamily="18" charset="0"/>
                          <a:cs typeface="Times New Roman" pitchFamily="18" charset="0"/>
                        </a:rPr>
                        <a:t> </a:t>
                      </a:r>
                      <a:r>
                        <a:rPr kumimoji="0" lang="pl-PL" sz="1700" b="1" kern="1200" smtClean="0">
                          <a:solidFill>
                            <a:schemeClr val="dk1"/>
                          </a:solidFill>
                          <a:effectLst/>
                          <a:latin typeface="+mn-lt"/>
                          <a:ea typeface="+mn-ea"/>
                          <a:cs typeface="+mn-cs"/>
                        </a:rPr>
                        <a:t>Mức đạt: </a:t>
                      </a:r>
                      <a:r>
                        <a:rPr kumimoji="0" lang="pl-PL" sz="1700" kern="1200" smtClean="0">
                          <a:solidFill>
                            <a:schemeClr val="dk1"/>
                          </a:solidFill>
                          <a:effectLst/>
                          <a:latin typeface="+mn-lt"/>
                          <a:ea typeface="+mn-ea"/>
                          <a:cs typeface="+mn-cs"/>
                        </a:rPr>
                        <a:t>tổ chức xây dựng kế hoạch, hướng dẫn thực hiện và giám sát, đánh giá việc thực hiện kế hoạch phát triển nhà trường; chỉ đạo tổ chuyên môn và giáo viên, nhân viên xây dựng kế hoạch thực hiện nhiệm vụ theo quy định</a:t>
                      </a:r>
                      <a:r>
                        <a:rPr kumimoji="0" lang="en-US" sz="1700" kern="1200" smtClean="0">
                          <a:solidFill>
                            <a:schemeClr val="dk1"/>
                          </a:solidFill>
                          <a:effectLst/>
                          <a:latin typeface="+mn-lt"/>
                          <a:ea typeface="+mn-ea"/>
                          <a:cs typeface="+mn-cs"/>
                        </a:rPr>
                        <a:t>.</a:t>
                      </a:r>
                    </a:p>
                    <a:p>
                      <a:pPr marL="285750" indent="-285750" algn="just">
                        <a:buFont typeface="Arial" pitchFamily="34" charset="0"/>
                        <a:buChar char="•"/>
                      </a:pPr>
                      <a:r>
                        <a:rPr kumimoji="0" lang="pl-PL" sz="1700" b="1" kern="1200" smtClean="0">
                          <a:solidFill>
                            <a:schemeClr val="dk1"/>
                          </a:solidFill>
                          <a:effectLst/>
                          <a:latin typeface="+mn-lt"/>
                          <a:ea typeface="+mn-ea"/>
                          <a:cs typeface="+mn-cs"/>
                        </a:rPr>
                        <a:t>Mức khá:</a:t>
                      </a:r>
                      <a:r>
                        <a:rPr kumimoji="0" lang="pl-PL" sz="1700" kern="1200" smtClean="0">
                          <a:solidFill>
                            <a:schemeClr val="dk1"/>
                          </a:solidFill>
                          <a:effectLst/>
                          <a:latin typeface="+mn-lt"/>
                          <a:ea typeface="+mn-ea"/>
                          <a:cs typeface="+mn-cs"/>
                        </a:rPr>
                        <a:t> đổi mới, sáng tạo trong xây dựng kế hoạch, hướng dẫn tổ chức thực hiện và giám sát, đánh giá việc thực hiện kế hoạch phát triển nhà trường và kế hoạch của tổ chuyên môn, giáo viên, nhân viên</a:t>
                      </a:r>
                      <a:r>
                        <a:rPr kumimoji="0" lang="en-US" sz="1700" kern="1200" smtClean="0">
                          <a:solidFill>
                            <a:schemeClr val="dk1"/>
                          </a:solidFill>
                          <a:effectLst/>
                          <a:latin typeface="+mn-lt"/>
                          <a:ea typeface="+mn-ea"/>
                          <a:cs typeface="+mn-cs"/>
                        </a:rPr>
                        <a:t>.</a:t>
                      </a:r>
                    </a:p>
                    <a:p>
                      <a:pPr marL="285750" indent="-285750" algn="just">
                        <a:buFont typeface="Arial" pitchFamily="34" charset="0"/>
                        <a:buChar char="•"/>
                      </a:pPr>
                      <a:r>
                        <a:rPr kumimoji="0" lang="pl-PL" sz="1700" b="1" kern="1200" smtClean="0">
                          <a:solidFill>
                            <a:schemeClr val="dk1"/>
                          </a:solidFill>
                          <a:effectLst/>
                          <a:latin typeface="+mn-lt"/>
                          <a:ea typeface="+mn-ea"/>
                          <a:cs typeface="+mn-cs"/>
                        </a:rPr>
                        <a:t>Mức tốt: </a:t>
                      </a:r>
                      <a:r>
                        <a:rPr kumimoji="0" lang="pl-PL" sz="1700" kern="1200" smtClean="0">
                          <a:solidFill>
                            <a:schemeClr val="dk1"/>
                          </a:solidFill>
                          <a:effectLst/>
                          <a:latin typeface="+mn-lt"/>
                          <a:ea typeface="+mn-ea"/>
                          <a:cs typeface="+mn-cs"/>
                        </a:rPr>
                        <a:t>hướng dẫn, hỗ trợ cán bộ quản lý cơ sở giáo dục phổ thông về xây dựng kế hoạch, hướng dẫn tổ chức thực hiện và giám sát, đánh giá việc thực hiện kế hoạch phát triển nhà trường</a:t>
                      </a:r>
                      <a:r>
                        <a:rPr kumimoji="0" lang="en-US" sz="1700" kern="1200" smtClean="0">
                          <a:solidFill>
                            <a:schemeClr val="dk1"/>
                          </a:solidFill>
                          <a:effectLst/>
                          <a:latin typeface="+mn-lt"/>
                          <a:ea typeface="+mn-ea"/>
                          <a:cs typeface="+mn-cs"/>
                        </a:rPr>
                        <a:t>.</a:t>
                      </a:r>
                      <a:endParaRPr lang="en-US" sz="1700">
                        <a:latin typeface="Times New Roman" pitchFamily="18" charset="0"/>
                        <a:cs typeface="Times New Roman" pitchFamily="18" charset="0"/>
                      </a:endParaRPr>
                    </a:p>
                  </a:txBody>
                  <a:tcPr anchor="ctr"/>
                </a:tc>
                <a:tc>
                  <a:txBody>
                    <a:bodyPr/>
                    <a:lstStyle/>
                    <a:p>
                      <a:pPr algn="ctr"/>
                      <a:r>
                        <a:rPr lang="en-US" b="1" smtClean="0">
                          <a:latin typeface="Times New Roman" pitchFamily="18" charset="0"/>
                          <a:cs typeface="Times New Roman" pitchFamily="18" charset="0"/>
                        </a:rPr>
                        <a:t>Khá</a:t>
                      </a:r>
                    </a:p>
                  </a:txBody>
                  <a:tcPr anchor="ctr"/>
                </a:tc>
                <a:tc>
                  <a:txBody>
                    <a:bodyPr/>
                    <a:lstStyle/>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TC2.04.01.</a:t>
                      </a:r>
                      <a:r>
                        <a:rPr lang="en-US" sz="1600" smtClean="0">
                          <a:latin typeface="Times New Roman" pitchFamily="18" charset="0"/>
                          <a:cs typeface="Times New Roman" pitchFamily="18" charset="0"/>
                        </a:rPr>
                        <a:t> Kế</a:t>
                      </a:r>
                      <a:r>
                        <a:rPr lang="en-US" sz="1600" baseline="0" smtClean="0">
                          <a:latin typeface="Times New Roman" pitchFamily="18" charset="0"/>
                          <a:cs typeface="Times New Roman" pitchFamily="18" charset="0"/>
                        </a:rPr>
                        <a:t> hoạch phát triển nhà trường.</a:t>
                      </a:r>
                    </a:p>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TC2.04.02</a:t>
                      </a:r>
                      <a:r>
                        <a:rPr lang="en-US" sz="1600" smtClean="0">
                          <a:latin typeface="Times New Roman" pitchFamily="18" charset="0"/>
                          <a:cs typeface="Times New Roman" pitchFamily="18" charset="0"/>
                        </a:rPr>
                        <a:t>. Biên</a:t>
                      </a:r>
                      <a:r>
                        <a:rPr lang="en-US" sz="1600" baseline="0" smtClean="0">
                          <a:latin typeface="Times New Roman" pitchFamily="18" charset="0"/>
                          <a:cs typeface="Times New Roman" pitchFamily="18" charset="0"/>
                        </a:rPr>
                        <a:t> bản họp phân công, triển khai kế hoạch.</a:t>
                      </a:r>
                    </a:p>
                    <a:p>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TC2.04.03</a:t>
                      </a:r>
                      <a:r>
                        <a:rPr lang="en-US" sz="1600" smtClean="0">
                          <a:latin typeface="Times New Roman" pitchFamily="18" charset="0"/>
                          <a:cs typeface="Times New Roman" pitchFamily="18" charset="0"/>
                        </a:rPr>
                        <a:t>.</a:t>
                      </a:r>
                      <a:r>
                        <a:rPr lang="en-US" sz="1600" baseline="0" smtClean="0">
                          <a:latin typeface="Times New Roman" pitchFamily="18" charset="0"/>
                          <a:cs typeface="Times New Roman" pitchFamily="18" charset="0"/>
                        </a:rPr>
                        <a:t>  Báo cáo kết quả thực hiện kế hoạch phát triển nhà trường.</a:t>
                      </a:r>
                    </a:p>
                    <a:p>
                      <a:endParaRPr lang="en-US" sz="1600">
                        <a:latin typeface="Times New Roman" pitchFamily="18" charset="0"/>
                        <a:cs typeface="Times New Roman" pitchFamily="18" charset="0"/>
                      </a:endParaRPr>
                    </a:p>
                  </a:txBody>
                  <a:tcPr anchor="ctr"/>
                </a:tc>
              </a:tr>
            </a:tbl>
          </a:graphicData>
        </a:graphic>
      </p:graphicFrame>
    </p:spTree>
    <p:extLst>
      <p:ext uri="{BB962C8B-B14F-4D97-AF65-F5344CB8AC3E}">
        <p14:creationId xmlns:p14="http://schemas.microsoft.com/office/powerpoint/2010/main" val="34926543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195"/>
            <a:ext cx="8534400" cy="990600"/>
          </a:xfrm>
        </p:spPr>
        <p:txBody>
          <a:bodyPr>
            <a:noAutofit/>
          </a:bodyPr>
          <a:lstStyle/>
          <a:p>
            <a:r>
              <a:rPr lang="en-US" sz="2800" b="1" smtClean="0">
                <a:solidFill>
                  <a:schemeClr val="accent1"/>
                </a:solidFill>
                <a:latin typeface="Times New Roman" pitchFamily="18" charset="0"/>
                <a:cs typeface="Times New Roman" pitchFamily="18" charset="0"/>
              </a:rPr>
              <a:t>Tiêu chuẩn 2. Quản trị nhà trường.</a:t>
            </a:r>
            <a:br>
              <a:rPr lang="en-US" sz="2800" b="1" smtClean="0">
                <a:solidFill>
                  <a:schemeClr val="accent1"/>
                </a:solidFill>
                <a:latin typeface="Times New Roman" pitchFamily="18" charset="0"/>
                <a:cs typeface="Times New Roman" pitchFamily="18" charset="0"/>
              </a:rPr>
            </a:br>
            <a:r>
              <a:rPr lang="en-US" sz="2500" b="1" smtClean="0">
                <a:solidFill>
                  <a:schemeClr val="accent1"/>
                </a:solidFill>
                <a:latin typeface="Times New Roman" pitchFamily="18" charset="0"/>
                <a:cs typeface="Times New Roman" pitchFamily="18" charset="0"/>
              </a:rPr>
              <a:t> </a:t>
            </a:r>
            <a:r>
              <a:rPr lang="en-US" sz="2300" b="1" smtClean="0">
                <a:solidFill>
                  <a:schemeClr val="tx1"/>
                </a:solidFill>
                <a:latin typeface="Times New Roman" pitchFamily="18" charset="0"/>
                <a:cs typeface="Times New Roman" pitchFamily="18" charset="0"/>
              </a:rPr>
              <a:t>Tiêu chí 5. </a:t>
            </a:r>
            <a:r>
              <a:rPr lang="vi-VN" sz="2300" b="1">
                <a:solidFill>
                  <a:schemeClr val="tx1"/>
                </a:solidFill>
                <a:latin typeface="Times New Roman" pitchFamily="18" charset="0"/>
                <a:cs typeface="Times New Roman" pitchFamily="18" charset="0"/>
              </a:rPr>
              <a:t>Quản trị hoạt động dạy học, giáo dục học </a:t>
            </a:r>
            <a:r>
              <a:rPr lang="vi-VN" sz="2300" b="1" smtClean="0">
                <a:solidFill>
                  <a:schemeClr val="tx1"/>
                </a:solidFill>
                <a:latin typeface="Times New Roman" pitchFamily="18" charset="0"/>
                <a:cs typeface="Times New Roman" pitchFamily="18" charset="0"/>
              </a:rPr>
              <a:t>sinh</a:t>
            </a:r>
            <a:r>
              <a:rPr lang="en-US" sz="2300" b="1" smtClean="0">
                <a:solidFill>
                  <a:schemeClr val="tx1"/>
                </a:solidFill>
                <a:latin typeface="Times New Roman" pitchFamily="18" charset="0"/>
                <a:cs typeface="Times New Roman" pitchFamily="18" charset="0"/>
              </a:rPr>
              <a:t>.</a:t>
            </a:r>
            <a:endParaRPr lang="en-US" sz="2300" b="1">
              <a:solidFill>
                <a:schemeClr val="tx1"/>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430285429"/>
              </p:ext>
            </p:extLst>
          </p:nvPr>
        </p:nvGraphicFramePr>
        <p:xfrm>
          <a:off x="301625" y="1527174"/>
          <a:ext cx="8504238" cy="4797426"/>
        </p:xfrm>
        <a:graphic>
          <a:graphicData uri="http://schemas.openxmlformats.org/drawingml/2006/table">
            <a:tbl>
              <a:tblPr firstRow="1" bandRow="1">
                <a:tableStyleId>{5C22544A-7EE6-4342-B048-85BDC9FD1C3A}</a:tableStyleId>
              </a:tblPr>
              <a:tblGrid>
                <a:gridCol w="4879975"/>
                <a:gridCol w="1143000"/>
                <a:gridCol w="2481263"/>
              </a:tblGrid>
              <a:tr h="763227">
                <a:tc>
                  <a:txBody>
                    <a:bodyPr/>
                    <a:lstStyle/>
                    <a:p>
                      <a:pPr algn="ctr"/>
                      <a:r>
                        <a:rPr lang="en-US" smtClean="0">
                          <a:latin typeface="Times New Roman" pitchFamily="18" charset="0"/>
                          <a:cs typeface="Times New Roman" pitchFamily="18" charset="0"/>
                        </a:rPr>
                        <a:t>Mức</a:t>
                      </a:r>
                      <a:r>
                        <a:rPr lang="en-US" baseline="0" smtClean="0">
                          <a:latin typeface="Times New Roman" pitchFamily="18" charset="0"/>
                          <a:cs typeface="Times New Roman" pitchFamily="18" charset="0"/>
                        </a:rPr>
                        <a:t> yêu cầu của tiêu chí </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Tự</a:t>
                      </a:r>
                      <a:r>
                        <a:rPr lang="en-US" baseline="0" smtClean="0">
                          <a:latin typeface="Times New Roman" pitchFamily="18" charset="0"/>
                          <a:cs typeface="Times New Roman" pitchFamily="18" charset="0"/>
                        </a:rPr>
                        <a:t> </a:t>
                      </a:r>
                    </a:p>
                    <a:p>
                      <a:pPr algn="ctr"/>
                      <a:r>
                        <a:rPr lang="en-US" baseline="0" smtClean="0">
                          <a:latin typeface="Times New Roman" pitchFamily="18" charset="0"/>
                          <a:cs typeface="Times New Roman" pitchFamily="18" charset="0"/>
                        </a:rPr>
                        <a:t>đánh  giá</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Minh chứng</a:t>
                      </a:r>
                      <a:endParaRPr lang="en-US">
                        <a:latin typeface="Times New Roman" pitchFamily="18" charset="0"/>
                        <a:cs typeface="Times New Roman" pitchFamily="18" charset="0"/>
                      </a:endParaRPr>
                    </a:p>
                  </a:txBody>
                  <a:tcPr anchor="ctr"/>
                </a:tc>
              </a:tr>
              <a:tr h="4034199">
                <a:tc>
                  <a:txBody>
                    <a:bodyPr/>
                    <a:lstStyle/>
                    <a:p>
                      <a:pPr marL="285750" indent="-285750" algn="just">
                        <a:buFont typeface="Arial" pitchFamily="34" charset="0"/>
                        <a:buChar char="•"/>
                      </a:pPr>
                      <a:r>
                        <a:rPr lang="en-US" smtClean="0">
                          <a:latin typeface="Times New Roman" pitchFamily="18" charset="0"/>
                          <a:cs typeface="Times New Roman" pitchFamily="18" charset="0"/>
                        </a:rPr>
                        <a:t> </a:t>
                      </a:r>
                      <a:r>
                        <a:rPr kumimoji="0" lang="pl-PL" sz="1600" b="1" kern="1200" smtClean="0">
                          <a:solidFill>
                            <a:schemeClr val="dk1"/>
                          </a:solidFill>
                          <a:effectLst/>
                          <a:latin typeface="Times New Roman" pitchFamily="18" charset="0"/>
                          <a:ea typeface="+mn-ea"/>
                          <a:cs typeface="Times New Roman" pitchFamily="18" charset="0"/>
                        </a:rPr>
                        <a:t>Mức đạt: </a:t>
                      </a:r>
                      <a:r>
                        <a:rPr kumimoji="0" lang="pl-PL" sz="1600" kern="1200" smtClean="0">
                          <a:solidFill>
                            <a:schemeClr val="dk1"/>
                          </a:solidFill>
                          <a:effectLst/>
                          <a:latin typeface="Times New Roman" pitchFamily="18" charset="0"/>
                          <a:ea typeface="+mn-ea"/>
                          <a:cs typeface="Times New Roman" pitchFamily="18" charset="0"/>
                        </a:rPr>
                        <a:t>chỉ đạo xây dựng kế hoạch dạy học và giáo dục của nhà trường, tổ chức thực hiện dạy học và giáo dục học sinh; đổi mới phương pháp dạy học, giáo dục học sinh; đánh giá kết quả học tập, rèn luyện của học sinh theo yêu cầu phát triển phẩm chất, năng lực học sinh của chương trình giáo dục phổ thông</a:t>
                      </a:r>
                      <a:r>
                        <a:rPr kumimoji="0" lang="en-US" sz="1600" kern="1200" smtClean="0">
                          <a:solidFill>
                            <a:schemeClr val="dk1"/>
                          </a:solidFill>
                          <a:effectLst/>
                          <a:latin typeface="Times New Roman" pitchFamily="18" charset="0"/>
                          <a:ea typeface="+mn-ea"/>
                          <a:cs typeface="Times New Roman" pitchFamily="18" charset="0"/>
                        </a:rPr>
                        <a:t>.</a:t>
                      </a:r>
                    </a:p>
                    <a:p>
                      <a:pPr marL="285750" indent="-285750" algn="just">
                        <a:buFont typeface="Arial" pitchFamily="34" charset="0"/>
                        <a:buChar char="•"/>
                      </a:pPr>
                      <a:r>
                        <a:rPr kumimoji="0" lang="pl-PL" sz="1600" b="1" kern="1200" smtClean="0">
                          <a:solidFill>
                            <a:schemeClr val="dk1"/>
                          </a:solidFill>
                          <a:effectLst/>
                          <a:latin typeface="Times New Roman" pitchFamily="18" charset="0"/>
                          <a:ea typeface="+mn-ea"/>
                          <a:cs typeface="Times New Roman" pitchFamily="18" charset="0"/>
                        </a:rPr>
                        <a:t>Mức khá: </a:t>
                      </a:r>
                      <a:r>
                        <a:rPr kumimoji="0" lang="pl-PL" sz="1600" kern="1200" smtClean="0">
                          <a:solidFill>
                            <a:schemeClr val="dk1"/>
                          </a:solidFill>
                          <a:effectLst/>
                          <a:latin typeface="Times New Roman" pitchFamily="18" charset="0"/>
                          <a:ea typeface="+mn-ea"/>
                          <a:cs typeface="Times New Roman" pitchFamily="18" charset="0"/>
                        </a:rPr>
                        <a:t>đổi mới quản trị hoạt động dạy học và giáo dục học sinh hiệu quả; đảm bảo giáo viên sử dụng các phương pháp dạy học, giáo dục phù hợp với phong cách học tập đa dạng, nhu cầu, sở thích và mức độ sẵn sàng học tập của mỗi học sinh; kết quả học tập, rèn luyện của học sinh được nâng cao</a:t>
                      </a:r>
                      <a:r>
                        <a:rPr kumimoji="0" lang="en-US" sz="1600" kern="1200" smtClean="0">
                          <a:solidFill>
                            <a:schemeClr val="dk1"/>
                          </a:solidFill>
                          <a:effectLst/>
                          <a:latin typeface="Times New Roman" pitchFamily="18" charset="0"/>
                          <a:ea typeface="+mn-ea"/>
                          <a:cs typeface="Times New Roman" pitchFamily="18" charset="0"/>
                        </a:rPr>
                        <a:t>. </a:t>
                      </a:r>
                    </a:p>
                    <a:p>
                      <a:pPr marL="285750" indent="-285750" algn="just">
                        <a:buFont typeface="Arial" pitchFamily="34" charset="0"/>
                        <a:buChar char="•"/>
                      </a:pPr>
                      <a:r>
                        <a:rPr kumimoji="0" lang="pl-PL" sz="1600" b="1" kern="1200" smtClean="0">
                          <a:solidFill>
                            <a:schemeClr val="dk1"/>
                          </a:solidFill>
                          <a:effectLst/>
                          <a:latin typeface="Times New Roman" pitchFamily="18" charset="0"/>
                          <a:ea typeface="+mn-ea"/>
                          <a:cs typeface="Times New Roman" pitchFamily="18" charset="0"/>
                        </a:rPr>
                        <a:t>Mức tốt: </a:t>
                      </a:r>
                      <a:r>
                        <a:rPr kumimoji="0" lang="pl-PL" sz="1600" kern="1200" smtClean="0">
                          <a:solidFill>
                            <a:schemeClr val="dk1"/>
                          </a:solidFill>
                          <a:effectLst/>
                          <a:latin typeface="Times New Roman" pitchFamily="18" charset="0"/>
                          <a:ea typeface="+mn-ea"/>
                          <a:cs typeface="Times New Roman" pitchFamily="18" charset="0"/>
                        </a:rPr>
                        <a:t>hướng dẫn, hỗ trợ cán bộ quản lý cơ sở giáo dục phổ thông về quản trị hoạt động dạy học và giáo dục học sinh</a:t>
                      </a:r>
                      <a:r>
                        <a:rPr kumimoji="0" lang="en-US" sz="1600" kern="1200" smtClean="0">
                          <a:solidFill>
                            <a:schemeClr val="dk1"/>
                          </a:solidFill>
                          <a:effectLst/>
                          <a:latin typeface="Times New Roman" pitchFamily="18" charset="0"/>
                          <a:ea typeface="+mn-ea"/>
                          <a:cs typeface="Times New Roman" pitchFamily="18" charset="0"/>
                        </a:rPr>
                        <a:t>.</a:t>
                      </a:r>
                      <a:endParaRPr lang="en-US" sz="1600">
                        <a:latin typeface="Times New Roman" pitchFamily="18" charset="0"/>
                        <a:cs typeface="Times New Roman" pitchFamily="18" charset="0"/>
                      </a:endParaRPr>
                    </a:p>
                  </a:txBody>
                  <a:tcPr anchor="ctr"/>
                </a:tc>
                <a:tc>
                  <a:txBody>
                    <a:bodyPr/>
                    <a:lstStyle/>
                    <a:p>
                      <a:pPr algn="ctr"/>
                      <a:r>
                        <a:rPr lang="en-US" b="1" smtClean="0">
                          <a:latin typeface="Times New Roman" pitchFamily="18" charset="0"/>
                          <a:cs typeface="Times New Roman" pitchFamily="18" charset="0"/>
                        </a:rPr>
                        <a:t>Khá</a:t>
                      </a:r>
                    </a:p>
                  </a:txBody>
                  <a:tcPr anchor="ctr"/>
                </a:tc>
                <a:tc>
                  <a:txBody>
                    <a:bodyPr/>
                    <a:lstStyle/>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TC2.05.01.</a:t>
                      </a:r>
                      <a:r>
                        <a:rPr lang="en-US" sz="1600" smtClean="0">
                          <a:latin typeface="Times New Roman" pitchFamily="18" charset="0"/>
                          <a:cs typeface="Times New Roman" pitchFamily="18" charset="0"/>
                        </a:rPr>
                        <a:t> Báo</a:t>
                      </a:r>
                      <a:r>
                        <a:rPr lang="en-US" sz="1600" baseline="0" smtClean="0">
                          <a:latin typeface="Times New Roman" pitchFamily="18" charset="0"/>
                          <a:cs typeface="Times New Roman" pitchFamily="18" charset="0"/>
                        </a:rPr>
                        <a:t> cáo tổng kết năm học 2017-2018.</a:t>
                      </a:r>
                    </a:p>
                    <a:p>
                      <a:pPr algn="just"/>
                      <a:r>
                        <a:rPr lang="en-US" sz="1600" b="1" smtClean="0">
                          <a:latin typeface="Times New Roman" pitchFamily="18" charset="0"/>
                          <a:cs typeface="Times New Roman" pitchFamily="18" charset="0"/>
                        </a:rPr>
                        <a:t>- TC1.02.01</a:t>
                      </a:r>
                      <a:r>
                        <a:rPr lang="en-US" sz="1600" smtClean="0">
                          <a:latin typeface="Times New Roman" pitchFamily="18" charset="0"/>
                          <a:cs typeface="Times New Roman" pitchFamily="18" charset="0"/>
                        </a:rPr>
                        <a:t>. Kế</a:t>
                      </a:r>
                      <a:r>
                        <a:rPr lang="en-US" sz="1600" baseline="0" smtClean="0">
                          <a:latin typeface="Times New Roman" pitchFamily="18" charset="0"/>
                          <a:cs typeface="Times New Roman" pitchFamily="18" charset="0"/>
                        </a:rPr>
                        <a:t> hoạch năm học.</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TC2.05.02</a:t>
                      </a:r>
                      <a:r>
                        <a:rPr lang="en-US" sz="1600" smtClean="0">
                          <a:latin typeface="Times New Roman" pitchFamily="18" charset="0"/>
                          <a:cs typeface="Times New Roman" pitchFamily="18" charset="0"/>
                        </a:rPr>
                        <a:t>.</a:t>
                      </a:r>
                      <a:r>
                        <a:rPr lang="en-US" sz="1600" baseline="0" smtClean="0">
                          <a:latin typeface="Times New Roman" pitchFamily="18" charset="0"/>
                          <a:cs typeface="Times New Roman" pitchFamily="18" charset="0"/>
                        </a:rPr>
                        <a:t> Kế hoạch tổ chuyên môn.</a:t>
                      </a:r>
                      <a:endParaRPr lang="en-US" sz="1600" smtClean="0">
                        <a:latin typeface="Times New Roman" pitchFamily="18" charset="0"/>
                        <a:cs typeface="Times New Roman" pitchFamily="18" charset="0"/>
                      </a:endParaRPr>
                    </a:p>
                    <a:p>
                      <a:pPr algn="just"/>
                      <a:r>
                        <a:rPr lang="en-US" sz="1600" b="1" smtClean="0">
                          <a:latin typeface="Times New Roman" pitchFamily="18" charset="0"/>
                          <a:cs typeface="Times New Roman" pitchFamily="18" charset="0"/>
                        </a:rPr>
                        <a:t>- TC2.05.03</a:t>
                      </a:r>
                      <a:r>
                        <a:rPr lang="en-US" sz="1600" smtClean="0">
                          <a:latin typeface="Times New Roman" pitchFamily="18" charset="0"/>
                          <a:cs typeface="Times New Roman" pitchFamily="18" charset="0"/>
                        </a:rPr>
                        <a:t>. Kế</a:t>
                      </a:r>
                      <a:r>
                        <a:rPr lang="en-US" sz="1600" baseline="0" smtClean="0">
                          <a:latin typeface="Times New Roman" pitchFamily="18" charset="0"/>
                          <a:cs typeface="Times New Roman" pitchFamily="18" charset="0"/>
                        </a:rPr>
                        <a:t> hoạch giáo dục STEM.</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TC2.05.04.</a:t>
                      </a:r>
                      <a:r>
                        <a:rPr lang="en-US" sz="1600" smtClean="0">
                          <a:latin typeface="Times New Roman" pitchFamily="18" charset="0"/>
                          <a:cs typeface="Times New Roman" pitchFamily="18" charset="0"/>
                        </a:rPr>
                        <a:t> Kế</a:t>
                      </a:r>
                      <a:r>
                        <a:rPr lang="en-US" sz="1600" baseline="0" smtClean="0">
                          <a:latin typeface="Times New Roman" pitchFamily="18" charset="0"/>
                          <a:cs typeface="Times New Roman" pitchFamily="18" charset="0"/>
                        </a:rPr>
                        <a:t> hoạch ngoại khóa, hoạt đông giáo dục giờ lên lớp.</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TC2.05.05</a:t>
                      </a:r>
                      <a:r>
                        <a:rPr lang="en-US" sz="1600" smtClean="0">
                          <a:latin typeface="Times New Roman" pitchFamily="18" charset="0"/>
                          <a:cs typeface="Times New Roman" pitchFamily="18" charset="0"/>
                        </a:rPr>
                        <a:t>. Phiếu</a:t>
                      </a:r>
                      <a:r>
                        <a:rPr lang="en-US" sz="1600" baseline="0" smtClean="0">
                          <a:latin typeface="Times New Roman" pitchFamily="18" charset="0"/>
                          <a:cs typeface="Times New Roman" pitchFamily="18" charset="0"/>
                        </a:rPr>
                        <a:t> dự giờ, biên bản đánh giá giờ dạy của giáo viên.</a:t>
                      </a:r>
                      <a:endParaRPr lang="en-US" sz="1600">
                        <a:latin typeface="Times New Roman" pitchFamily="18" charset="0"/>
                        <a:cs typeface="Times New Roman" pitchFamily="18" charset="0"/>
                      </a:endParaRPr>
                    </a:p>
                  </a:txBody>
                  <a:tcPr anchor="ctr"/>
                </a:tc>
              </a:tr>
            </a:tbl>
          </a:graphicData>
        </a:graphic>
      </p:graphicFrame>
    </p:spTree>
    <p:extLst>
      <p:ext uri="{BB962C8B-B14F-4D97-AF65-F5344CB8AC3E}">
        <p14:creationId xmlns:p14="http://schemas.microsoft.com/office/powerpoint/2010/main" val="39154349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195"/>
            <a:ext cx="8534400" cy="990600"/>
          </a:xfrm>
        </p:spPr>
        <p:txBody>
          <a:bodyPr>
            <a:noAutofit/>
          </a:bodyPr>
          <a:lstStyle/>
          <a:p>
            <a:r>
              <a:rPr lang="en-US" sz="2800" b="1" smtClean="0">
                <a:solidFill>
                  <a:schemeClr val="accent1"/>
                </a:solidFill>
                <a:latin typeface="Times New Roman" pitchFamily="18" charset="0"/>
                <a:cs typeface="Times New Roman" pitchFamily="18" charset="0"/>
              </a:rPr>
              <a:t>Tiêu chuẩn 2. Quản trị nhà trường.</a:t>
            </a:r>
            <a:br>
              <a:rPr lang="en-US" sz="2800" b="1" smtClean="0">
                <a:solidFill>
                  <a:schemeClr val="accent1"/>
                </a:solidFill>
                <a:latin typeface="Times New Roman" pitchFamily="18" charset="0"/>
                <a:cs typeface="Times New Roman" pitchFamily="18" charset="0"/>
              </a:rPr>
            </a:br>
            <a:r>
              <a:rPr lang="en-US" sz="2500" b="1" smtClean="0">
                <a:solidFill>
                  <a:schemeClr val="accent1"/>
                </a:solidFill>
                <a:latin typeface="Times New Roman" pitchFamily="18" charset="0"/>
                <a:cs typeface="Times New Roman" pitchFamily="18" charset="0"/>
              </a:rPr>
              <a:t> </a:t>
            </a:r>
            <a:r>
              <a:rPr lang="en-US" sz="2300" b="1" smtClean="0">
                <a:solidFill>
                  <a:schemeClr val="tx1"/>
                </a:solidFill>
                <a:latin typeface="Times New Roman" pitchFamily="18" charset="0"/>
                <a:cs typeface="Times New Roman" pitchFamily="18" charset="0"/>
              </a:rPr>
              <a:t>Tiêu chí 6. </a:t>
            </a:r>
            <a:r>
              <a:rPr lang="vi-VN" sz="2300" b="1">
                <a:solidFill>
                  <a:schemeClr val="tx1"/>
                </a:solidFill>
                <a:latin typeface="Times New Roman" pitchFamily="18" charset="0"/>
                <a:cs typeface="Times New Roman" pitchFamily="18" charset="0"/>
              </a:rPr>
              <a:t>Quản trị nhân sự  nhà  </a:t>
            </a:r>
            <a:r>
              <a:rPr lang="vi-VN" sz="2300" b="1" smtClean="0">
                <a:solidFill>
                  <a:schemeClr val="tx1"/>
                </a:solidFill>
                <a:latin typeface="Times New Roman" pitchFamily="18" charset="0"/>
                <a:cs typeface="Times New Roman" pitchFamily="18" charset="0"/>
              </a:rPr>
              <a:t>trường</a:t>
            </a:r>
            <a:r>
              <a:rPr lang="en-US" sz="2300" b="1" smtClean="0">
                <a:solidFill>
                  <a:schemeClr val="tx1"/>
                </a:solidFill>
                <a:latin typeface="Times New Roman" pitchFamily="18" charset="0"/>
                <a:cs typeface="Times New Roman" pitchFamily="18" charset="0"/>
              </a:rPr>
              <a:t>.</a:t>
            </a:r>
            <a:endParaRPr lang="en-US" sz="2300" b="1">
              <a:solidFill>
                <a:schemeClr val="tx1"/>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3684229267"/>
              </p:ext>
            </p:extLst>
          </p:nvPr>
        </p:nvGraphicFramePr>
        <p:xfrm>
          <a:off x="301625" y="1527174"/>
          <a:ext cx="8504238" cy="4999947"/>
        </p:xfrm>
        <a:graphic>
          <a:graphicData uri="http://schemas.openxmlformats.org/drawingml/2006/table">
            <a:tbl>
              <a:tblPr firstRow="1" bandRow="1">
                <a:tableStyleId>{5C22544A-7EE6-4342-B048-85BDC9FD1C3A}</a:tableStyleId>
              </a:tblPr>
              <a:tblGrid>
                <a:gridCol w="4879975"/>
                <a:gridCol w="1143000"/>
                <a:gridCol w="2481263"/>
              </a:tblGrid>
              <a:tr h="763227">
                <a:tc>
                  <a:txBody>
                    <a:bodyPr/>
                    <a:lstStyle/>
                    <a:p>
                      <a:pPr algn="ctr"/>
                      <a:r>
                        <a:rPr lang="en-US" smtClean="0">
                          <a:latin typeface="Times New Roman" pitchFamily="18" charset="0"/>
                          <a:cs typeface="Times New Roman" pitchFamily="18" charset="0"/>
                        </a:rPr>
                        <a:t>Mức</a:t>
                      </a:r>
                      <a:r>
                        <a:rPr lang="en-US" baseline="0" smtClean="0">
                          <a:latin typeface="Times New Roman" pitchFamily="18" charset="0"/>
                          <a:cs typeface="Times New Roman" pitchFamily="18" charset="0"/>
                        </a:rPr>
                        <a:t> yêu cầu của tiêu chí </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Tự</a:t>
                      </a:r>
                      <a:r>
                        <a:rPr lang="en-US" baseline="0" smtClean="0">
                          <a:latin typeface="Times New Roman" pitchFamily="18" charset="0"/>
                          <a:cs typeface="Times New Roman" pitchFamily="18" charset="0"/>
                        </a:rPr>
                        <a:t> </a:t>
                      </a:r>
                    </a:p>
                    <a:p>
                      <a:pPr algn="ctr"/>
                      <a:r>
                        <a:rPr lang="en-US" baseline="0" smtClean="0">
                          <a:latin typeface="Times New Roman" pitchFamily="18" charset="0"/>
                          <a:cs typeface="Times New Roman" pitchFamily="18" charset="0"/>
                        </a:rPr>
                        <a:t>đánh  giá</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Minh chứng</a:t>
                      </a:r>
                      <a:endParaRPr lang="en-US">
                        <a:latin typeface="Times New Roman" pitchFamily="18" charset="0"/>
                        <a:cs typeface="Times New Roman" pitchFamily="18" charset="0"/>
                      </a:endParaRPr>
                    </a:p>
                  </a:txBody>
                  <a:tcPr anchor="ctr"/>
                </a:tc>
              </a:tr>
              <a:tr h="4034199">
                <a:tc>
                  <a:txBody>
                    <a:bodyPr/>
                    <a:lstStyle/>
                    <a:p>
                      <a:pPr marL="285750" indent="-285750" algn="just">
                        <a:buFont typeface="Arial" pitchFamily="34" charset="0"/>
                        <a:buChar char="•"/>
                      </a:pPr>
                      <a:r>
                        <a:rPr lang="en-US" sz="1500" smtClean="0">
                          <a:latin typeface="Times New Roman" pitchFamily="18" charset="0"/>
                          <a:cs typeface="Times New Roman" pitchFamily="18" charset="0"/>
                        </a:rPr>
                        <a:t> </a:t>
                      </a:r>
                      <a:r>
                        <a:rPr kumimoji="0" lang="pl-PL" sz="1500" b="1" kern="1200" smtClean="0">
                          <a:solidFill>
                            <a:schemeClr val="dk1"/>
                          </a:solidFill>
                          <a:effectLst/>
                          <a:latin typeface="Times New Roman" pitchFamily="18" charset="0"/>
                          <a:ea typeface="+mn-ea"/>
                          <a:cs typeface="Times New Roman" pitchFamily="18" charset="0"/>
                        </a:rPr>
                        <a:t>Mức đạt: </a:t>
                      </a:r>
                      <a:r>
                        <a:rPr kumimoji="0" lang="pl-PL" sz="1500" kern="1200" smtClean="0">
                          <a:solidFill>
                            <a:schemeClr val="dk1"/>
                          </a:solidFill>
                          <a:effectLst/>
                          <a:latin typeface="Times New Roman" pitchFamily="18" charset="0"/>
                          <a:ea typeface="+mn-ea"/>
                          <a:cs typeface="Times New Roman" pitchFamily="18" charset="0"/>
                        </a:rPr>
                        <a:t>chỉ đạo xây dựng đề án vị trí việc làm; chủ động đề xuất tuyển dụng nhân sự theo quy định; sử dụng giáo viên, nhân viên đúng chuyên môn, nghiệp vụ; chỉ đạo xây dựng và tổ chức thực kế hoạch đào tạo, bồi dưỡng thường xuyên để phát triển năng lực nghề nghiệp cho giáo viên, nhân viên, năng lực quản trị nhà trường cho đội ngũ cán bộ quản lý và đội ngũ thuộc diện quy hoạch các chức danh hiệu trưởng, phó hiệu trưởng của nhà trường theo quy định</a:t>
                      </a:r>
                      <a:r>
                        <a:rPr kumimoji="0" lang="en-US" sz="1500" kern="1200" smtClean="0">
                          <a:solidFill>
                            <a:schemeClr val="dk1"/>
                          </a:solidFill>
                          <a:effectLst/>
                          <a:latin typeface="Times New Roman" pitchFamily="18" charset="0"/>
                          <a:ea typeface="+mn-ea"/>
                          <a:cs typeface="Times New Roman" pitchFamily="18" charset="0"/>
                        </a:rPr>
                        <a:t>.</a:t>
                      </a:r>
                    </a:p>
                    <a:p>
                      <a:pPr marL="285750" indent="-285750" algn="just">
                        <a:buFont typeface="Arial" pitchFamily="34" charset="0"/>
                        <a:buChar char="•"/>
                      </a:pPr>
                      <a:r>
                        <a:rPr kumimoji="0" lang="pl-PL" sz="1500" b="1" kern="1200" smtClean="0">
                          <a:solidFill>
                            <a:schemeClr val="dk1"/>
                          </a:solidFill>
                          <a:effectLst/>
                          <a:latin typeface="Times New Roman" pitchFamily="18" charset="0"/>
                          <a:ea typeface="+mn-ea"/>
                          <a:cs typeface="Times New Roman" pitchFamily="18" charset="0"/>
                        </a:rPr>
                        <a:t>Mức khá: </a:t>
                      </a:r>
                      <a:r>
                        <a:rPr kumimoji="0" lang="pl-PL" sz="1500" kern="1200" smtClean="0">
                          <a:solidFill>
                            <a:schemeClr val="dk1"/>
                          </a:solidFill>
                          <a:effectLst/>
                          <a:latin typeface="Times New Roman" pitchFamily="18" charset="0"/>
                          <a:ea typeface="+mn-ea"/>
                          <a:cs typeface="Times New Roman" pitchFamily="18" charset="0"/>
                        </a:rPr>
                        <a:t>sử dụng giáo viên, nhân viên đúng chuyên môn, nghiệp vụ đảm bảo tinh gọn, hiệu quả; đánh giá năng lực đội ngũ, tạo động lực và tổ chức bồi dưỡng phát triển năng lực nghề nghiệp thường xuyên cho giáo viên, năng lực quản trị nhà trường cho đội ngũ cán bộ quản lý và đội ngũ thuộc diện quy hoạch các chức danh hiệu trưởng, phó hiệu trưởng của nhà trường có hiệu quả</a:t>
                      </a:r>
                      <a:endParaRPr kumimoji="0" lang="en-US" sz="1500" kern="1200" smtClean="0">
                        <a:solidFill>
                          <a:schemeClr val="dk1"/>
                        </a:solidFill>
                        <a:effectLst/>
                        <a:latin typeface="Times New Roman" pitchFamily="18" charset="0"/>
                        <a:ea typeface="+mn-ea"/>
                        <a:cs typeface="Times New Roman" pitchFamily="18" charset="0"/>
                      </a:endParaRPr>
                    </a:p>
                    <a:p>
                      <a:pPr marL="285750" indent="-285750" algn="just">
                        <a:buFont typeface="Arial" pitchFamily="34" charset="0"/>
                        <a:buChar char="•"/>
                      </a:pPr>
                      <a:r>
                        <a:rPr kumimoji="0" lang="pl-PL" sz="1500" b="1" kern="1200" smtClean="0">
                          <a:solidFill>
                            <a:schemeClr val="dk1"/>
                          </a:solidFill>
                          <a:effectLst/>
                          <a:latin typeface="Times New Roman" pitchFamily="18" charset="0"/>
                          <a:ea typeface="+mn-ea"/>
                          <a:cs typeface="Times New Roman" pitchFamily="18" charset="0"/>
                        </a:rPr>
                        <a:t>Mức tốt:</a:t>
                      </a:r>
                      <a:r>
                        <a:rPr kumimoji="0" lang="pl-PL" sz="1500" kern="1200" smtClean="0">
                          <a:solidFill>
                            <a:schemeClr val="dk1"/>
                          </a:solidFill>
                          <a:effectLst/>
                          <a:latin typeface="Times New Roman" pitchFamily="18" charset="0"/>
                          <a:ea typeface="+mn-ea"/>
                          <a:cs typeface="Times New Roman" pitchFamily="18" charset="0"/>
                        </a:rPr>
                        <a:t> hướng dẫn, hỗ trợ cán bộ quản lý cơ sở giáo dục phổ thông về quản trị nhân sự trong nhà trường</a:t>
                      </a:r>
                      <a:r>
                        <a:rPr kumimoji="0" lang="en-US" sz="1500" kern="1200" smtClean="0">
                          <a:solidFill>
                            <a:schemeClr val="dk1"/>
                          </a:solidFill>
                          <a:effectLst/>
                          <a:latin typeface="Times New Roman" pitchFamily="18" charset="0"/>
                          <a:ea typeface="+mn-ea"/>
                          <a:cs typeface="Times New Roman" pitchFamily="18" charset="0"/>
                        </a:rPr>
                        <a:t>.</a:t>
                      </a:r>
                      <a:endParaRPr lang="en-US" sz="1500">
                        <a:latin typeface="Times New Roman" pitchFamily="18" charset="0"/>
                        <a:cs typeface="Times New Roman" pitchFamily="18" charset="0"/>
                      </a:endParaRPr>
                    </a:p>
                  </a:txBody>
                  <a:tcPr anchor="ctr"/>
                </a:tc>
                <a:tc>
                  <a:txBody>
                    <a:bodyPr/>
                    <a:lstStyle/>
                    <a:p>
                      <a:pPr algn="ctr"/>
                      <a:r>
                        <a:rPr lang="en-US" b="1" smtClean="0">
                          <a:latin typeface="Times New Roman" pitchFamily="18" charset="0"/>
                          <a:cs typeface="Times New Roman" pitchFamily="18" charset="0"/>
                        </a:rPr>
                        <a:t>Khá</a:t>
                      </a:r>
                    </a:p>
                  </a:txBody>
                  <a:tcPr anchor="ctr"/>
                </a:tc>
                <a:tc>
                  <a:txBody>
                    <a:bodyPr/>
                    <a:lstStyle/>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TC2.06.01</a:t>
                      </a:r>
                      <a:r>
                        <a:rPr lang="en-US" sz="1600" smtClean="0">
                          <a:latin typeface="Times New Roman" pitchFamily="18" charset="0"/>
                          <a:cs typeface="Times New Roman" pitchFamily="18" charset="0"/>
                        </a:rPr>
                        <a:t>.</a:t>
                      </a:r>
                      <a:r>
                        <a:rPr lang="en-US" sz="1600" baseline="0" smtClean="0">
                          <a:latin typeface="Times New Roman" pitchFamily="18" charset="0"/>
                          <a:cs typeface="Times New Roman" pitchFamily="18" charset="0"/>
                        </a:rPr>
                        <a:t> Đề án vị trí việc làm.</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TC2.06.02</a:t>
                      </a:r>
                      <a:r>
                        <a:rPr lang="en-US" sz="1600" smtClean="0">
                          <a:latin typeface="Times New Roman" pitchFamily="18" charset="0"/>
                          <a:cs typeface="Times New Roman" pitchFamily="18" charset="0"/>
                        </a:rPr>
                        <a:t>. Văn</a:t>
                      </a:r>
                      <a:r>
                        <a:rPr lang="en-US" sz="1600" baseline="0" smtClean="0">
                          <a:latin typeface="Times New Roman" pitchFamily="18" charset="0"/>
                          <a:cs typeface="Times New Roman" pitchFamily="18" charset="0"/>
                        </a:rPr>
                        <a:t> bản đề xuất tuyển dụng nhân sự.</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TC2.06.03</a:t>
                      </a:r>
                      <a:r>
                        <a:rPr lang="en-US" sz="1600" smtClean="0">
                          <a:latin typeface="Times New Roman" pitchFamily="18" charset="0"/>
                          <a:cs typeface="Times New Roman" pitchFamily="18" charset="0"/>
                        </a:rPr>
                        <a:t>. Kế</a:t>
                      </a:r>
                      <a:r>
                        <a:rPr lang="en-US" sz="1600" baseline="0" smtClean="0">
                          <a:latin typeface="Times New Roman" pitchFamily="18" charset="0"/>
                          <a:cs typeface="Times New Roman" pitchFamily="18" charset="0"/>
                        </a:rPr>
                        <a:t> hoạch bồi dưỡng thường xuyên.</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TC2.06.04</a:t>
                      </a:r>
                      <a:r>
                        <a:rPr lang="en-US" sz="1600" smtClean="0">
                          <a:latin typeface="Times New Roman" pitchFamily="18" charset="0"/>
                          <a:cs typeface="Times New Roman" pitchFamily="18" charset="0"/>
                        </a:rPr>
                        <a:t>. Bản</a:t>
                      </a:r>
                      <a:r>
                        <a:rPr lang="en-US" sz="1600" baseline="0" smtClean="0">
                          <a:latin typeface="Times New Roman" pitchFamily="18" charset="0"/>
                          <a:cs typeface="Times New Roman" pitchFamily="18" charset="0"/>
                        </a:rPr>
                        <a:t> điểm thi đua của giáo viên, nhân viên.</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TC2.06.05</a:t>
                      </a:r>
                      <a:r>
                        <a:rPr lang="en-US" sz="1600" smtClean="0">
                          <a:latin typeface="Times New Roman" pitchFamily="18" charset="0"/>
                          <a:cs typeface="Times New Roman" pitchFamily="18" charset="0"/>
                        </a:rPr>
                        <a:t>. Danh sách</a:t>
                      </a:r>
                      <a:r>
                        <a:rPr lang="en-US" sz="1600" baseline="0" smtClean="0">
                          <a:latin typeface="Times New Roman" pitchFamily="18" charset="0"/>
                          <a:cs typeface="Times New Roman" pitchFamily="18" charset="0"/>
                        </a:rPr>
                        <a:t> giáo viên, nhân viên tham gia các đợt bồi dưỡng, tập huấn.</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TC2.06.06</a:t>
                      </a:r>
                      <a:r>
                        <a:rPr lang="en-US" sz="1600" smtClean="0">
                          <a:latin typeface="Times New Roman" pitchFamily="18" charset="0"/>
                          <a:cs typeface="Times New Roman" pitchFamily="18" charset="0"/>
                        </a:rPr>
                        <a:t>. Qui chế</a:t>
                      </a:r>
                      <a:r>
                        <a:rPr lang="en-US" sz="1600" baseline="0" smtClean="0">
                          <a:latin typeface="Times New Roman" pitchFamily="18" charset="0"/>
                          <a:cs typeface="Times New Roman" pitchFamily="18" charset="0"/>
                        </a:rPr>
                        <a:t> CTNB qui định khen thưởng giáo viên học nâng cao trình độ.</a:t>
                      </a:r>
                      <a:endParaRPr lang="en-US" sz="1600">
                        <a:latin typeface="Times New Roman" pitchFamily="18" charset="0"/>
                        <a:cs typeface="Times New Roman" pitchFamily="18" charset="0"/>
                      </a:endParaRPr>
                    </a:p>
                  </a:txBody>
                  <a:tcPr anchor="ctr"/>
                </a:tc>
              </a:tr>
            </a:tbl>
          </a:graphicData>
        </a:graphic>
      </p:graphicFrame>
    </p:spTree>
    <p:extLst>
      <p:ext uri="{BB962C8B-B14F-4D97-AF65-F5344CB8AC3E}">
        <p14:creationId xmlns:p14="http://schemas.microsoft.com/office/powerpoint/2010/main" val="39154349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7705"/>
            <a:ext cx="8534400" cy="990600"/>
          </a:xfrm>
        </p:spPr>
        <p:txBody>
          <a:bodyPr>
            <a:noAutofit/>
          </a:bodyPr>
          <a:lstStyle/>
          <a:p>
            <a:r>
              <a:rPr lang="en-US" sz="2800" b="1" smtClean="0">
                <a:solidFill>
                  <a:schemeClr val="accent1"/>
                </a:solidFill>
                <a:latin typeface="Times New Roman" pitchFamily="18" charset="0"/>
                <a:cs typeface="Times New Roman" pitchFamily="18" charset="0"/>
              </a:rPr>
              <a:t/>
            </a:r>
            <a:br>
              <a:rPr lang="en-US" sz="2800" b="1" smtClean="0">
                <a:solidFill>
                  <a:schemeClr val="accent1"/>
                </a:solidFill>
                <a:latin typeface="Times New Roman" pitchFamily="18" charset="0"/>
                <a:cs typeface="Times New Roman" pitchFamily="18" charset="0"/>
              </a:rPr>
            </a:br>
            <a:r>
              <a:rPr lang="en-US" sz="2800" b="1">
                <a:solidFill>
                  <a:schemeClr val="accent1"/>
                </a:solidFill>
                <a:latin typeface="Times New Roman" pitchFamily="18" charset="0"/>
                <a:cs typeface="Times New Roman" pitchFamily="18" charset="0"/>
              </a:rPr>
              <a:t/>
            </a:r>
            <a:br>
              <a:rPr lang="en-US" sz="2800" b="1">
                <a:solidFill>
                  <a:schemeClr val="accent1"/>
                </a:solidFill>
                <a:latin typeface="Times New Roman" pitchFamily="18" charset="0"/>
                <a:cs typeface="Times New Roman" pitchFamily="18" charset="0"/>
              </a:rPr>
            </a:br>
            <a:r>
              <a:rPr lang="en-US" sz="2800" b="1" smtClean="0">
                <a:solidFill>
                  <a:schemeClr val="accent1"/>
                </a:solidFill>
                <a:latin typeface="Times New Roman" pitchFamily="18" charset="0"/>
                <a:cs typeface="Times New Roman" pitchFamily="18" charset="0"/>
              </a:rPr>
              <a:t/>
            </a:r>
            <a:br>
              <a:rPr lang="en-US" sz="2800" b="1" smtClean="0">
                <a:solidFill>
                  <a:schemeClr val="accent1"/>
                </a:solidFill>
                <a:latin typeface="Times New Roman" pitchFamily="18" charset="0"/>
                <a:cs typeface="Times New Roman" pitchFamily="18" charset="0"/>
              </a:rPr>
            </a:br>
            <a:r>
              <a:rPr lang="en-US" sz="2800" b="1" smtClean="0">
                <a:solidFill>
                  <a:schemeClr val="accent1"/>
                </a:solidFill>
                <a:latin typeface="Times New Roman" pitchFamily="18" charset="0"/>
                <a:cs typeface="Times New Roman" pitchFamily="18" charset="0"/>
              </a:rPr>
              <a:t/>
            </a:r>
            <a:br>
              <a:rPr lang="en-US" sz="2800" b="1" smtClean="0">
                <a:solidFill>
                  <a:schemeClr val="accent1"/>
                </a:solidFill>
                <a:latin typeface="Times New Roman" pitchFamily="18" charset="0"/>
                <a:cs typeface="Times New Roman" pitchFamily="18" charset="0"/>
              </a:rPr>
            </a:br>
            <a:r>
              <a:rPr lang="en-US" sz="2800" b="1">
                <a:solidFill>
                  <a:schemeClr val="accent1"/>
                </a:solidFill>
                <a:latin typeface="Times New Roman" pitchFamily="18" charset="0"/>
                <a:cs typeface="Times New Roman" pitchFamily="18" charset="0"/>
              </a:rPr>
              <a:t/>
            </a:r>
            <a:br>
              <a:rPr lang="en-US" sz="2800" b="1">
                <a:solidFill>
                  <a:schemeClr val="accent1"/>
                </a:solidFill>
                <a:latin typeface="Times New Roman" pitchFamily="18" charset="0"/>
                <a:cs typeface="Times New Roman" pitchFamily="18" charset="0"/>
              </a:rPr>
            </a:br>
            <a:r>
              <a:rPr lang="en-US" sz="2800" b="1" smtClean="0">
                <a:solidFill>
                  <a:schemeClr val="accent1"/>
                </a:solidFill>
                <a:latin typeface="Times New Roman" pitchFamily="18" charset="0"/>
                <a:cs typeface="Times New Roman" pitchFamily="18" charset="0"/>
              </a:rPr>
              <a:t/>
            </a:r>
            <a:br>
              <a:rPr lang="en-US" sz="2800" b="1" smtClean="0">
                <a:solidFill>
                  <a:schemeClr val="accent1"/>
                </a:solidFill>
                <a:latin typeface="Times New Roman" pitchFamily="18" charset="0"/>
                <a:cs typeface="Times New Roman" pitchFamily="18" charset="0"/>
              </a:rPr>
            </a:br>
            <a:r>
              <a:rPr lang="en-US" sz="2800" b="1">
                <a:solidFill>
                  <a:schemeClr val="accent1"/>
                </a:solidFill>
                <a:latin typeface="Times New Roman" pitchFamily="18" charset="0"/>
                <a:cs typeface="Times New Roman" pitchFamily="18" charset="0"/>
              </a:rPr>
              <a:t/>
            </a:r>
            <a:br>
              <a:rPr lang="en-US" sz="2800" b="1">
                <a:solidFill>
                  <a:schemeClr val="accent1"/>
                </a:solidFill>
                <a:latin typeface="Times New Roman" pitchFamily="18" charset="0"/>
                <a:cs typeface="Times New Roman" pitchFamily="18" charset="0"/>
              </a:rPr>
            </a:br>
            <a:r>
              <a:rPr lang="en-US" sz="2800" b="1" smtClean="0">
                <a:solidFill>
                  <a:schemeClr val="accent1"/>
                </a:solidFill>
                <a:latin typeface="Times New Roman" pitchFamily="18" charset="0"/>
                <a:cs typeface="Times New Roman" pitchFamily="18" charset="0"/>
              </a:rPr>
              <a:t/>
            </a:r>
            <a:br>
              <a:rPr lang="en-US" sz="2800" b="1" smtClean="0">
                <a:solidFill>
                  <a:schemeClr val="accent1"/>
                </a:solidFill>
                <a:latin typeface="Times New Roman" pitchFamily="18" charset="0"/>
                <a:cs typeface="Times New Roman" pitchFamily="18" charset="0"/>
              </a:rPr>
            </a:br>
            <a:r>
              <a:rPr lang="en-US" sz="2800" b="1" smtClean="0">
                <a:solidFill>
                  <a:schemeClr val="accent1"/>
                </a:solidFill>
                <a:latin typeface="Times New Roman" pitchFamily="18" charset="0"/>
                <a:cs typeface="Times New Roman" pitchFamily="18" charset="0"/>
              </a:rPr>
              <a:t>Tiêu chuẩn 2. Quản trị nhà trường.</a:t>
            </a:r>
            <a:r>
              <a:rPr lang="en-US" sz="2500" b="1" smtClean="0">
                <a:solidFill>
                  <a:schemeClr val="accent1"/>
                </a:solidFill>
                <a:latin typeface="Times New Roman" pitchFamily="18" charset="0"/>
                <a:cs typeface="Times New Roman" pitchFamily="18" charset="0"/>
              </a:rPr>
              <a:t> </a:t>
            </a:r>
            <a:br>
              <a:rPr lang="en-US" sz="2500" b="1" smtClean="0">
                <a:solidFill>
                  <a:schemeClr val="accent1"/>
                </a:solidFill>
                <a:latin typeface="Times New Roman" pitchFamily="18" charset="0"/>
                <a:cs typeface="Times New Roman" pitchFamily="18" charset="0"/>
              </a:rPr>
            </a:br>
            <a:r>
              <a:rPr lang="en-US" sz="2200" b="1" smtClean="0">
                <a:solidFill>
                  <a:schemeClr val="tx1"/>
                </a:solidFill>
                <a:latin typeface="Times New Roman" pitchFamily="18" charset="0"/>
                <a:cs typeface="Times New Roman" pitchFamily="18" charset="0"/>
              </a:rPr>
              <a:t>Tiêu chí 7. </a:t>
            </a:r>
            <a:r>
              <a:rPr lang="vi-VN" sz="2200" b="1">
                <a:solidFill>
                  <a:schemeClr val="tx1"/>
                </a:solidFill>
                <a:latin typeface="Times New Roman" pitchFamily="18" charset="0"/>
                <a:cs typeface="Times New Roman" pitchFamily="18" charset="0"/>
              </a:rPr>
              <a:t>Quản trị  </a:t>
            </a:r>
            <a:r>
              <a:rPr lang="vi-VN" sz="2200" b="1" smtClean="0">
                <a:solidFill>
                  <a:schemeClr val="tx1"/>
                </a:solidFill>
                <a:latin typeface="Times New Roman" pitchFamily="18" charset="0"/>
                <a:cs typeface="Times New Roman" pitchFamily="18" charset="0"/>
              </a:rPr>
              <a:t>tổ </a:t>
            </a:r>
            <a:r>
              <a:rPr lang="vi-VN" sz="2200" b="1">
                <a:solidFill>
                  <a:schemeClr val="tx1"/>
                </a:solidFill>
                <a:latin typeface="Times New Roman" pitchFamily="18" charset="0"/>
                <a:cs typeface="Times New Roman" pitchFamily="18" charset="0"/>
              </a:rPr>
              <a:t>chức, hành  chính nhà </a:t>
            </a:r>
            <a:r>
              <a:rPr lang="vi-VN" sz="2200" b="1" smtClean="0">
                <a:solidFill>
                  <a:schemeClr val="tx1"/>
                </a:solidFill>
                <a:latin typeface="Times New Roman" pitchFamily="18" charset="0"/>
                <a:cs typeface="Times New Roman" pitchFamily="18" charset="0"/>
              </a:rPr>
              <a:t>trường</a:t>
            </a:r>
            <a:r>
              <a:rPr lang="en-US" sz="2200" b="1" smtClean="0">
                <a:solidFill>
                  <a:schemeClr val="tx1"/>
                </a:solidFill>
                <a:latin typeface="Times New Roman" pitchFamily="18" charset="0"/>
                <a:cs typeface="Times New Roman" pitchFamily="18" charset="0"/>
              </a:rPr>
              <a:t>.</a:t>
            </a:r>
            <a:endParaRPr lang="en-US" sz="2200" b="1">
              <a:solidFill>
                <a:schemeClr val="tx1"/>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4105710136"/>
              </p:ext>
            </p:extLst>
          </p:nvPr>
        </p:nvGraphicFramePr>
        <p:xfrm>
          <a:off x="301625" y="1527174"/>
          <a:ext cx="8504238" cy="4797426"/>
        </p:xfrm>
        <a:graphic>
          <a:graphicData uri="http://schemas.openxmlformats.org/drawingml/2006/table">
            <a:tbl>
              <a:tblPr firstRow="1" bandRow="1">
                <a:tableStyleId>{5C22544A-7EE6-4342-B048-85BDC9FD1C3A}</a:tableStyleId>
              </a:tblPr>
              <a:tblGrid>
                <a:gridCol w="4879975"/>
                <a:gridCol w="1143000"/>
                <a:gridCol w="2481263"/>
              </a:tblGrid>
              <a:tr h="763227">
                <a:tc>
                  <a:txBody>
                    <a:bodyPr/>
                    <a:lstStyle/>
                    <a:p>
                      <a:pPr algn="ctr"/>
                      <a:r>
                        <a:rPr lang="en-US" smtClean="0">
                          <a:latin typeface="Times New Roman" pitchFamily="18" charset="0"/>
                          <a:cs typeface="Times New Roman" pitchFamily="18" charset="0"/>
                        </a:rPr>
                        <a:t>Mức</a:t>
                      </a:r>
                      <a:r>
                        <a:rPr lang="en-US" baseline="0" smtClean="0">
                          <a:latin typeface="Times New Roman" pitchFamily="18" charset="0"/>
                          <a:cs typeface="Times New Roman" pitchFamily="18" charset="0"/>
                        </a:rPr>
                        <a:t> yêu cầu của tiêu chí </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Tự</a:t>
                      </a:r>
                      <a:r>
                        <a:rPr lang="en-US" baseline="0" smtClean="0">
                          <a:latin typeface="Times New Roman" pitchFamily="18" charset="0"/>
                          <a:cs typeface="Times New Roman" pitchFamily="18" charset="0"/>
                        </a:rPr>
                        <a:t> </a:t>
                      </a:r>
                    </a:p>
                    <a:p>
                      <a:pPr algn="ctr"/>
                      <a:r>
                        <a:rPr lang="en-US" baseline="0" smtClean="0">
                          <a:latin typeface="Times New Roman" pitchFamily="18" charset="0"/>
                          <a:cs typeface="Times New Roman" pitchFamily="18" charset="0"/>
                        </a:rPr>
                        <a:t>đánh  giá</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Minh chứng</a:t>
                      </a:r>
                      <a:endParaRPr lang="en-US">
                        <a:latin typeface="Times New Roman" pitchFamily="18" charset="0"/>
                        <a:cs typeface="Times New Roman" pitchFamily="18" charset="0"/>
                      </a:endParaRPr>
                    </a:p>
                  </a:txBody>
                  <a:tcPr anchor="ctr"/>
                </a:tc>
              </a:tr>
              <a:tr h="4034199">
                <a:tc>
                  <a:txBody>
                    <a:bodyPr/>
                    <a:lstStyle/>
                    <a:p>
                      <a:pPr marL="285750" indent="-285750" algn="just">
                        <a:buFont typeface="Arial" pitchFamily="34" charset="0"/>
                        <a:buChar char="•"/>
                      </a:pPr>
                      <a:r>
                        <a:rPr lang="en-US" sz="1800" smtClean="0">
                          <a:latin typeface="Times New Roman" pitchFamily="18" charset="0"/>
                          <a:cs typeface="Times New Roman" pitchFamily="18" charset="0"/>
                        </a:rPr>
                        <a:t> </a:t>
                      </a:r>
                      <a:r>
                        <a:rPr kumimoji="0" lang="pl-PL" sz="1800" b="1" kern="1200" smtClean="0">
                          <a:solidFill>
                            <a:schemeClr val="dk1"/>
                          </a:solidFill>
                          <a:effectLst/>
                          <a:latin typeface="Times New Roman" pitchFamily="18" charset="0"/>
                          <a:ea typeface="+mn-ea"/>
                          <a:cs typeface="Times New Roman" pitchFamily="18" charset="0"/>
                        </a:rPr>
                        <a:t>Mức đạt: </a:t>
                      </a:r>
                      <a:r>
                        <a:rPr kumimoji="0" lang="pl-PL" sz="1800" kern="1200" smtClean="0">
                          <a:solidFill>
                            <a:schemeClr val="dk1"/>
                          </a:solidFill>
                          <a:effectLst/>
                          <a:latin typeface="Times New Roman" pitchFamily="18" charset="0"/>
                          <a:ea typeface="+mn-ea"/>
                          <a:cs typeface="Times New Roman" pitchFamily="18" charset="0"/>
                        </a:rPr>
                        <a:t>chỉ đạo xây dựng và tổ chức thực hiện các quy định cụ thể về tổ chức, hành chính trong nhà trường; thực hiện phân công, phối hợp giữa các tổ chuyên môn, tổ văn phòng và các bộ phận khác thực hiện nhiệm vụ theo quy định</a:t>
                      </a:r>
                      <a:r>
                        <a:rPr kumimoji="0" lang="en-US" sz="1800" kern="1200" smtClean="0">
                          <a:solidFill>
                            <a:schemeClr val="dk1"/>
                          </a:solidFill>
                          <a:effectLst/>
                          <a:latin typeface="Times New Roman" pitchFamily="18" charset="0"/>
                          <a:ea typeface="+mn-ea"/>
                          <a:cs typeface="Times New Roman" pitchFamily="18" charset="0"/>
                        </a:rPr>
                        <a:t>.</a:t>
                      </a:r>
                    </a:p>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khá: </a:t>
                      </a:r>
                      <a:r>
                        <a:rPr kumimoji="0" lang="pl-PL" sz="1800" kern="1200" smtClean="0">
                          <a:solidFill>
                            <a:schemeClr val="dk1"/>
                          </a:solidFill>
                          <a:effectLst/>
                          <a:latin typeface="Times New Roman" pitchFamily="18" charset="0"/>
                          <a:ea typeface="+mn-ea"/>
                          <a:cs typeface="Times New Roman" pitchFamily="18" charset="0"/>
                        </a:rPr>
                        <a:t>sắp xếp tổ chức bộ máy tinh gọn, hiệu quả; phân cấp, ủy quyền cho các bộ phận, cá nhân trong nhà trường để thực hiện tốt nhiệm vụ</a:t>
                      </a:r>
                      <a:r>
                        <a:rPr kumimoji="0" lang="en-US" sz="1800" kern="1200" smtClean="0">
                          <a:solidFill>
                            <a:schemeClr val="dk1"/>
                          </a:solidFill>
                          <a:effectLst/>
                          <a:latin typeface="Times New Roman" pitchFamily="18" charset="0"/>
                          <a:ea typeface="+mn-ea"/>
                          <a:cs typeface="Times New Roman" pitchFamily="18" charset="0"/>
                        </a:rPr>
                        <a:t>.</a:t>
                      </a:r>
                    </a:p>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tốt: </a:t>
                      </a:r>
                      <a:r>
                        <a:rPr kumimoji="0" lang="pl-PL" sz="1800" kern="1200" smtClean="0">
                          <a:solidFill>
                            <a:schemeClr val="dk1"/>
                          </a:solidFill>
                          <a:effectLst/>
                          <a:latin typeface="Times New Roman" pitchFamily="18" charset="0"/>
                          <a:ea typeface="+mn-ea"/>
                          <a:cs typeface="Times New Roman" pitchFamily="18" charset="0"/>
                        </a:rPr>
                        <a:t>tin học hóa các hoạt động quản trị tổ chức, hành chính của nhà trường; hướng dẫn, hỗ trợ cán bộ quản lý cơ sở giáo dục phổ thông về quản trị tổ chức, hành chính của nhà trường</a:t>
                      </a:r>
                      <a:r>
                        <a:rPr kumimoji="0" lang="en-US" sz="1800" kern="1200" smtClean="0">
                          <a:solidFill>
                            <a:schemeClr val="dk1"/>
                          </a:solidFill>
                          <a:effectLst/>
                          <a:latin typeface="Times New Roman" pitchFamily="18" charset="0"/>
                          <a:ea typeface="+mn-ea"/>
                          <a:cs typeface="Times New Roman" pitchFamily="18" charset="0"/>
                        </a:rPr>
                        <a:t>.</a:t>
                      </a:r>
                      <a:endParaRPr lang="en-US" sz="1800">
                        <a:latin typeface="Times New Roman" pitchFamily="18" charset="0"/>
                        <a:cs typeface="Times New Roman" pitchFamily="18" charset="0"/>
                      </a:endParaRPr>
                    </a:p>
                  </a:txBody>
                  <a:tcPr anchor="ctr"/>
                </a:tc>
                <a:tc>
                  <a:txBody>
                    <a:bodyPr/>
                    <a:lstStyle/>
                    <a:p>
                      <a:pPr algn="ctr"/>
                      <a:r>
                        <a:rPr lang="en-US" b="1" smtClean="0">
                          <a:latin typeface="Times New Roman" pitchFamily="18" charset="0"/>
                          <a:cs typeface="Times New Roman" pitchFamily="18" charset="0"/>
                        </a:rPr>
                        <a:t>Tốt</a:t>
                      </a:r>
                    </a:p>
                  </a:txBody>
                  <a:tcPr anchor="ctr"/>
                </a:tc>
                <a:tc>
                  <a:txBody>
                    <a:bodyPr/>
                    <a:lstStyle/>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TC2.07.01</a:t>
                      </a:r>
                      <a:r>
                        <a:rPr lang="en-US" sz="1600" smtClean="0">
                          <a:latin typeface="Times New Roman" pitchFamily="18" charset="0"/>
                          <a:cs typeface="Times New Roman" pitchFamily="18" charset="0"/>
                        </a:rPr>
                        <a:t>. Quyết</a:t>
                      </a:r>
                      <a:r>
                        <a:rPr lang="en-US" sz="1600" baseline="0" smtClean="0">
                          <a:latin typeface="Times New Roman" pitchFamily="18" charset="0"/>
                          <a:cs typeface="Times New Roman" pitchFamily="18" charset="0"/>
                        </a:rPr>
                        <a:t> định phân công trong BGH.</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TC2.07.02</a:t>
                      </a:r>
                      <a:r>
                        <a:rPr lang="en-US" sz="1600" smtClean="0">
                          <a:latin typeface="Times New Roman" pitchFamily="18" charset="0"/>
                          <a:cs typeface="Times New Roman" pitchFamily="18" charset="0"/>
                        </a:rPr>
                        <a:t>. Quyết</a:t>
                      </a:r>
                      <a:r>
                        <a:rPr lang="en-US" sz="1600" baseline="0" smtClean="0">
                          <a:latin typeface="Times New Roman" pitchFamily="18" charset="0"/>
                          <a:cs typeface="Times New Roman" pitchFamily="18" charset="0"/>
                        </a:rPr>
                        <a:t> định phân công tổ trưởng chuyên môn, tổ trưởng tổ Văn phòng.</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TC2.07.03</a:t>
                      </a:r>
                      <a:r>
                        <a:rPr lang="en-US" sz="1600" smtClean="0">
                          <a:latin typeface="Times New Roman" pitchFamily="18" charset="0"/>
                          <a:cs typeface="Times New Roman" pitchFamily="18" charset="0"/>
                        </a:rPr>
                        <a:t>. Kế</a:t>
                      </a:r>
                      <a:r>
                        <a:rPr lang="en-US" sz="1600" baseline="0" smtClean="0">
                          <a:latin typeface="Times New Roman" pitchFamily="18" charset="0"/>
                          <a:cs typeface="Times New Roman" pitchFamily="18" charset="0"/>
                        </a:rPr>
                        <a:t> hoạch sử dụng sổ điểm điện tử.</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TC2.07.03</a:t>
                      </a:r>
                      <a:r>
                        <a:rPr lang="en-US" sz="1600" smtClean="0">
                          <a:latin typeface="Times New Roman" pitchFamily="18" charset="0"/>
                          <a:cs typeface="Times New Roman" pitchFamily="18" charset="0"/>
                        </a:rPr>
                        <a:t>. Mạng</a:t>
                      </a:r>
                      <a:r>
                        <a:rPr lang="en-US" sz="1600" baseline="0" smtClean="0">
                          <a:latin typeface="Times New Roman" pitchFamily="18" charset="0"/>
                          <a:cs typeface="Times New Roman" pitchFamily="18" charset="0"/>
                        </a:rPr>
                        <a:t> nội bộ.</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TC2.07.04</a:t>
                      </a:r>
                      <a:r>
                        <a:rPr lang="en-US" sz="1600" smtClean="0">
                          <a:latin typeface="Times New Roman" pitchFamily="18" charset="0"/>
                          <a:cs typeface="Times New Roman" pitchFamily="18" charset="0"/>
                        </a:rPr>
                        <a:t>. Cập</a:t>
                      </a:r>
                      <a:r>
                        <a:rPr lang="en-US" sz="1600" baseline="0" smtClean="0">
                          <a:latin typeface="Times New Roman" pitchFamily="18" charset="0"/>
                          <a:cs typeface="Times New Roman" pitchFamily="18" charset="0"/>
                        </a:rPr>
                        <a:t> nhật dữ liệu trên hệ thống của Ngành.</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TC2.08.05</a:t>
                      </a:r>
                      <a:r>
                        <a:rPr lang="en-US" sz="1600" smtClean="0">
                          <a:latin typeface="Times New Roman" pitchFamily="18" charset="0"/>
                          <a:cs typeface="Times New Roman" pitchFamily="18" charset="0"/>
                        </a:rPr>
                        <a:t>.</a:t>
                      </a:r>
                      <a:r>
                        <a:rPr lang="en-US" sz="1600" baseline="0" smtClean="0">
                          <a:latin typeface="Times New Roman" pitchFamily="18" charset="0"/>
                          <a:cs typeface="Times New Roman" pitchFamily="18" charset="0"/>
                        </a:rPr>
                        <a:t> Website.</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TC2.08.06</a:t>
                      </a:r>
                      <a:r>
                        <a:rPr lang="en-US" sz="1600" smtClean="0">
                          <a:latin typeface="Times New Roman" pitchFamily="18" charset="0"/>
                          <a:cs typeface="Times New Roman" pitchFamily="18" charset="0"/>
                        </a:rPr>
                        <a:t>. Sổ</a:t>
                      </a:r>
                      <a:r>
                        <a:rPr lang="en-US" sz="1600" baseline="0" smtClean="0">
                          <a:latin typeface="Times New Roman" pitchFamily="18" charset="0"/>
                          <a:cs typeface="Times New Roman" pitchFamily="18" charset="0"/>
                        </a:rPr>
                        <a:t> liên lạc điện tử.</a:t>
                      </a:r>
                      <a:endParaRPr lang="en-US" sz="1600">
                        <a:latin typeface="Times New Roman" pitchFamily="18" charset="0"/>
                        <a:cs typeface="Times New Roman" pitchFamily="18" charset="0"/>
                      </a:endParaRPr>
                    </a:p>
                  </a:txBody>
                  <a:tcPr anchor="ctr"/>
                </a:tc>
              </a:tr>
            </a:tbl>
          </a:graphicData>
        </a:graphic>
      </p:graphicFrame>
    </p:spTree>
    <p:extLst>
      <p:ext uri="{BB962C8B-B14F-4D97-AF65-F5344CB8AC3E}">
        <p14:creationId xmlns:p14="http://schemas.microsoft.com/office/powerpoint/2010/main" val="39154349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195"/>
            <a:ext cx="8534400" cy="990600"/>
          </a:xfrm>
        </p:spPr>
        <p:txBody>
          <a:bodyPr>
            <a:noAutofit/>
          </a:bodyPr>
          <a:lstStyle/>
          <a:p>
            <a:r>
              <a:rPr lang="en-US" sz="2800" b="1" smtClean="0">
                <a:solidFill>
                  <a:schemeClr val="accent1"/>
                </a:solidFill>
                <a:latin typeface="Times New Roman" pitchFamily="18" charset="0"/>
                <a:cs typeface="Times New Roman" pitchFamily="18" charset="0"/>
              </a:rPr>
              <a:t>Tiêu chuẩn 2. Quản trị nhà trường.</a:t>
            </a:r>
            <a:br>
              <a:rPr lang="en-US" sz="2800" b="1" smtClean="0">
                <a:solidFill>
                  <a:schemeClr val="accent1"/>
                </a:solidFill>
                <a:latin typeface="Times New Roman" pitchFamily="18" charset="0"/>
                <a:cs typeface="Times New Roman" pitchFamily="18" charset="0"/>
              </a:rPr>
            </a:br>
            <a:r>
              <a:rPr lang="en-US" sz="2500" b="1" smtClean="0">
                <a:solidFill>
                  <a:schemeClr val="accent1"/>
                </a:solidFill>
                <a:latin typeface="Times New Roman" pitchFamily="18" charset="0"/>
                <a:cs typeface="Times New Roman" pitchFamily="18" charset="0"/>
              </a:rPr>
              <a:t> </a:t>
            </a:r>
            <a:r>
              <a:rPr lang="en-US" sz="2300" b="1" smtClean="0">
                <a:solidFill>
                  <a:schemeClr val="tx1"/>
                </a:solidFill>
                <a:latin typeface="Times New Roman" pitchFamily="18" charset="0"/>
                <a:cs typeface="Times New Roman" pitchFamily="18" charset="0"/>
              </a:rPr>
              <a:t>Tiêu chí 8. </a:t>
            </a:r>
            <a:r>
              <a:rPr lang="vi-VN" sz="2300" b="1">
                <a:solidFill>
                  <a:schemeClr val="tx1"/>
                </a:solidFill>
                <a:latin typeface="Times New Roman" pitchFamily="18" charset="0"/>
                <a:cs typeface="Times New Roman" pitchFamily="18" charset="0"/>
              </a:rPr>
              <a:t>Quản trị   tài chính nhà  </a:t>
            </a:r>
            <a:r>
              <a:rPr lang="vi-VN" sz="2300" b="1" smtClean="0">
                <a:solidFill>
                  <a:schemeClr val="tx1"/>
                </a:solidFill>
                <a:latin typeface="Times New Roman" pitchFamily="18" charset="0"/>
                <a:cs typeface="Times New Roman" pitchFamily="18" charset="0"/>
              </a:rPr>
              <a:t>trường</a:t>
            </a:r>
            <a:r>
              <a:rPr lang="en-US" sz="2300" b="1" smtClean="0">
                <a:solidFill>
                  <a:schemeClr val="tx1"/>
                </a:solidFill>
                <a:latin typeface="Times New Roman" pitchFamily="18" charset="0"/>
                <a:cs typeface="Times New Roman" pitchFamily="18" charset="0"/>
              </a:rPr>
              <a:t>.</a:t>
            </a:r>
            <a:endParaRPr lang="en-US" sz="2300" b="1">
              <a:solidFill>
                <a:schemeClr val="tx1"/>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023576448"/>
              </p:ext>
            </p:extLst>
          </p:nvPr>
        </p:nvGraphicFramePr>
        <p:xfrm>
          <a:off x="301625" y="1527174"/>
          <a:ext cx="8504238" cy="4797426"/>
        </p:xfrm>
        <a:graphic>
          <a:graphicData uri="http://schemas.openxmlformats.org/drawingml/2006/table">
            <a:tbl>
              <a:tblPr firstRow="1" bandRow="1">
                <a:tableStyleId>{5C22544A-7EE6-4342-B048-85BDC9FD1C3A}</a:tableStyleId>
              </a:tblPr>
              <a:tblGrid>
                <a:gridCol w="4879975"/>
                <a:gridCol w="1143000"/>
                <a:gridCol w="2481263"/>
              </a:tblGrid>
              <a:tr h="763227">
                <a:tc>
                  <a:txBody>
                    <a:bodyPr/>
                    <a:lstStyle/>
                    <a:p>
                      <a:pPr algn="ctr"/>
                      <a:r>
                        <a:rPr lang="en-US" smtClean="0">
                          <a:latin typeface="Times New Roman" pitchFamily="18" charset="0"/>
                          <a:cs typeface="Times New Roman" pitchFamily="18" charset="0"/>
                        </a:rPr>
                        <a:t>Mức</a:t>
                      </a:r>
                      <a:r>
                        <a:rPr lang="en-US" baseline="0" smtClean="0">
                          <a:latin typeface="Times New Roman" pitchFamily="18" charset="0"/>
                          <a:cs typeface="Times New Roman" pitchFamily="18" charset="0"/>
                        </a:rPr>
                        <a:t> yêu cầu của tiêu chí </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Tự</a:t>
                      </a:r>
                      <a:r>
                        <a:rPr lang="en-US" baseline="0" smtClean="0">
                          <a:latin typeface="Times New Roman" pitchFamily="18" charset="0"/>
                          <a:cs typeface="Times New Roman" pitchFamily="18" charset="0"/>
                        </a:rPr>
                        <a:t> </a:t>
                      </a:r>
                    </a:p>
                    <a:p>
                      <a:pPr algn="ctr"/>
                      <a:r>
                        <a:rPr lang="en-US" baseline="0" smtClean="0">
                          <a:latin typeface="Times New Roman" pitchFamily="18" charset="0"/>
                          <a:cs typeface="Times New Roman" pitchFamily="18" charset="0"/>
                        </a:rPr>
                        <a:t>đánh  giá</a:t>
                      </a:r>
                      <a:endParaRPr lang="en-US">
                        <a:latin typeface="Times New Roman" pitchFamily="18" charset="0"/>
                        <a:cs typeface="Times New Roman" pitchFamily="18" charset="0"/>
                      </a:endParaRPr>
                    </a:p>
                  </a:txBody>
                  <a:tcPr anchor="ctr"/>
                </a:tc>
                <a:tc>
                  <a:txBody>
                    <a:bodyPr/>
                    <a:lstStyle/>
                    <a:p>
                      <a:pPr algn="ctr"/>
                      <a:r>
                        <a:rPr lang="en-US" smtClean="0">
                          <a:latin typeface="Times New Roman" pitchFamily="18" charset="0"/>
                          <a:cs typeface="Times New Roman" pitchFamily="18" charset="0"/>
                        </a:rPr>
                        <a:t>Minh chứng</a:t>
                      </a:r>
                      <a:endParaRPr lang="en-US">
                        <a:latin typeface="Times New Roman" pitchFamily="18" charset="0"/>
                        <a:cs typeface="Times New Roman" pitchFamily="18" charset="0"/>
                      </a:endParaRPr>
                    </a:p>
                  </a:txBody>
                  <a:tcPr anchor="ctr"/>
                </a:tc>
              </a:tr>
              <a:tr h="4034199">
                <a:tc>
                  <a:txBody>
                    <a:bodyPr/>
                    <a:lstStyle/>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đạt: </a:t>
                      </a:r>
                      <a:r>
                        <a:rPr kumimoji="0" lang="pl-PL" sz="1800" kern="1200" smtClean="0">
                          <a:solidFill>
                            <a:schemeClr val="dk1"/>
                          </a:solidFill>
                          <a:effectLst/>
                          <a:latin typeface="Times New Roman" pitchFamily="18" charset="0"/>
                          <a:ea typeface="+mn-ea"/>
                          <a:cs typeface="Times New Roman" pitchFamily="18" charset="0"/>
                        </a:rPr>
                        <a:t>chỉ đạo xây dựng và tổ chức thực hiện quy chế chi tiêu nội bộ, lập dự toán, thực hiện thu chi, báo cáo tài chính, kiểm tra tài chính, công khai tài chính của nhà trường theo quy định</a:t>
                      </a:r>
                      <a:r>
                        <a:rPr kumimoji="0" lang="en-US" sz="1800" kern="1200" smtClean="0">
                          <a:solidFill>
                            <a:schemeClr val="dk1"/>
                          </a:solidFill>
                          <a:effectLst/>
                          <a:latin typeface="Times New Roman" pitchFamily="18" charset="0"/>
                          <a:ea typeface="+mn-ea"/>
                          <a:cs typeface="Times New Roman" pitchFamily="18" charset="0"/>
                        </a:rPr>
                        <a:t>.</a:t>
                      </a:r>
                    </a:p>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khá: </a:t>
                      </a:r>
                      <a:r>
                        <a:rPr kumimoji="0" lang="pl-PL" sz="1800" kern="1200" smtClean="0">
                          <a:solidFill>
                            <a:schemeClr val="dk1"/>
                          </a:solidFill>
                          <a:effectLst/>
                          <a:latin typeface="Times New Roman" pitchFamily="18" charset="0"/>
                          <a:ea typeface="+mn-ea"/>
                          <a:cs typeface="Times New Roman" pitchFamily="18" charset="0"/>
                        </a:rPr>
                        <a:t>sử dụng hiệu quả các nguồn tài chính nhằm nâng cao chất lượng giáo dục toàn diện của nhà trường</a:t>
                      </a:r>
                      <a:r>
                        <a:rPr kumimoji="0" lang="en-US" sz="1800" kern="1200" smtClean="0">
                          <a:solidFill>
                            <a:schemeClr val="dk1"/>
                          </a:solidFill>
                          <a:effectLst/>
                          <a:latin typeface="Times New Roman" pitchFamily="18" charset="0"/>
                          <a:ea typeface="+mn-ea"/>
                          <a:cs typeface="Times New Roman" pitchFamily="18" charset="0"/>
                        </a:rPr>
                        <a:t>.</a:t>
                      </a:r>
                    </a:p>
                    <a:p>
                      <a:pPr marL="285750" indent="-285750" algn="just">
                        <a:buFont typeface="Arial" pitchFamily="34" charset="0"/>
                        <a:buChar char="•"/>
                      </a:pPr>
                      <a:r>
                        <a:rPr kumimoji="0" lang="pl-PL" sz="1800" b="1" kern="1200" smtClean="0">
                          <a:solidFill>
                            <a:schemeClr val="dk1"/>
                          </a:solidFill>
                          <a:effectLst/>
                          <a:latin typeface="Times New Roman" pitchFamily="18" charset="0"/>
                          <a:ea typeface="+mn-ea"/>
                          <a:cs typeface="Times New Roman" pitchFamily="18" charset="0"/>
                        </a:rPr>
                        <a:t>Mức tốt: </a:t>
                      </a:r>
                      <a:r>
                        <a:rPr kumimoji="0" lang="pl-PL" sz="1800" kern="1200" smtClean="0">
                          <a:solidFill>
                            <a:schemeClr val="dk1"/>
                          </a:solidFill>
                          <a:effectLst/>
                          <a:latin typeface="Times New Roman" pitchFamily="18" charset="0"/>
                          <a:ea typeface="+mn-ea"/>
                          <a:cs typeface="Times New Roman" pitchFamily="18" charset="0"/>
                        </a:rPr>
                        <a:t>huy động các nguồn tài chính hợp pháp theo quy định nhằm nâng cao chất lượng giáo dục toàn diện của nhà trường; hướng dẫn, hỗ trợ cán bộ quản lý cơ sở giáo dục phổ thông về quản trị tài chính nhà trường</a:t>
                      </a:r>
                      <a:r>
                        <a:rPr kumimoji="0" lang="en-US" sz="1800" kern="1200" smtClean="0">
                          <a:solidFill>
                            <a:schemeClr val="dk1"/>
                          </a:solidFill>
                          <a:effectLst/>
                          <a:latin typeface="Times New Roman" pitchFamily="18" charset="0"/>
                          <a:ea typeface="+mn-ea"/>
                          <a:cs typeface="Times New Roman" pitchFamily="18" charset="0"/>
                        </a:rPr>
                        <a:t>.</a:t>
                      </a:r>
                      <a:endParaRPr lang="en-US" sz="1800">
                        <a:latin typeface="Times New Roman" pitchFamily="18" charset="0"/>
                        <a:cs typeface="Times New Roman" pitchFamily="18" charset="0"/>
                      </a:endParaRPr>
                    </a:p>
                  </a:txBody>
                  <a:tcPr anchor="ctr"/>
                </a:tc>
                <a:tc>
                  <a:txBody>
                    <a:bodyPr/>
                    <a:lstStyle/>
                    <a:p>
                      <a:pPr algn="ctr"/>
                      <a:r>
                        <a:rPr lang="en-US" b="1" smtClean="0">
                          <a:latin typeface="Times New Roman" pitchFamily="18" charset="0"/>
                          <a:cs typeface="Times New Roman" pitchFamily="18" charset="0"/>
                        </a:rPr>
                        <a:t>Khá</a:t>
                      </a:r>
                    </a:p>
                  </a:txBody>
                  <a:tcPr anchor="ctr"/>
                </a:tc>
                <a:tc>
                  <a:txBody>
                    <a:bodyPr/>
                    <a:lstStyle/>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TC2.08.01</a:t>
                      </a:r>
                      <a:r>
                        <a:rPr lang="en-US" sz="1600" smtClean="0">
                          <a:latin typeface="Times New Roman" pitchFamily="18" charset="0"/>
                          <a:cs typeface="Times New Roman" pitchFamily="18" charset="0"/>
                        </a:rPr>
                        <a:t>. Qui</a:t>
                      </a:r>
                      <a:r>
                        <a:rPr lang="en-US" sz="1600" baseline="0" smtClean="0">
                          <a:latin typeface="Times New Roman" pitchFamily="18" charset="0"/>
                          <a:cs typeface="Times New Roman" pitchFamily="18" charset="0"/>
                        </a:rPr>
                        <a:t> chế chi tiêu nội bộ.</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TC2.08.02</a:t>
                      </a:r>
                      <a:r>
                        <a:rPr lang="en-US" sz="1600" smtClean="0">
                          <a:latin typeface="Times New Roman" pitchFamily="18" charset="0"/>
                          <a:cs typeface="Times New Roman" pitchFamily="18" charset="0"/>
                        </a:rPr>
                        <a:t>.</a:t>
                      </a:r>
                      <a:r>
                        <a:rPr lang="en-US" sz="1600" baseline="0" smtClean="0">
                          <a:latin typeface="Times New Roman" pitchFamily="18" charset="0"/>
                          <a:cs typeface="Times New Roman" pitchFamily="18" charset="0"/>
                        </a:rPr>
                        <a:t> Dự toán 2019.</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TC2.08.03</a:t>
                      </a:r>
                      <a:r>
                        <a:rPr lang="en-US" sz="1600" smtClean="0">
                          <a:latin typeface="Times New Roman" pitchFamily="18" charset="0"/>
                          <a:cs typeface="Times New Roman" pitchFamily="18" charset="0"/>
                        </a:rPr>
                        <a:t>. Báo</a:t>
                      </a:r>
                      <a:r>
                        <a:rPr lang="en-US" sz="1600" baseline="0" smtClean="0">
                          <a:latin typeface="Times New Roman" pitchFamily="18" charset="0"/>
                          <a:cs typeface="Times New Roman" pitchFamily="18" charset="0"/>
                        </a:rPr>
                        <a:t> cáo tài chính (Quý, năm).</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TC2.08.04</a:t>
                      </a:r>
                      <a:r>
                        <a:rPr lang="en-US" sz="1600" smtClean="0">
                          <a:latin typeface="Times New Roman" pitchFamily="18" charset="0"/>
                          <a:cs typeface="Times New Roman" pitchFamily="18" charset="0"/>
                        </a:rPr>
                        <a:t>. Biên</a:t>
                      </a:r>
                      <a:r>
                        <a:rPr lang="en-US" sz="1600" baseline="0" smtClean="0">
                          <a:latin typeface="Times New Roman" pitchFamily="18" charset="0"/>
                          <a:cs typeface="Times New Roman" pitchFamily="18" charset="0"/>
                        </a:rPr>
                        <a:t> bản kiểm tra quyết toán tài chính năm 2018.</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TC2.08.05</a:t>
                      </a:r>
                      <a:r>
                        <a:rPr lang="en-US" sz="1600" smtClean="0">
                          <a:latin typeface="Times New Roman" pitchFamily="18" charset="0"/>
                          <a:cs typeface="Times New Roman" pitchFamily="18" charset="0"/>
                        </a:rPr>
                        <a:t>. Kế</a:t>
                      </a:r>
                      <a:r>
                        <a:rPr lang="en-US" sz="1600" baseline="0" smtClean="0">
                          <a:latin typeface="Times New Roman" pitchFamily="18" charset="0"/>
                          <a:cs typeface="Times New Roman" pitchFamily="18" charset="0"/>
                        </a:rPr>
                        <a:t> hoạch kiểm tra nội bộ.</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TC2.08.06</a:t>
                      </a:r>
                      <a:r>
                        <a:rPr lang="en-US" sz="1600" smtClean="0">
                          <a:latin typeface="Times New Roman" pitchFamily="18" charset="0"/>
                          <a:cs typeface="Times New Roman" pitchFamily="18" charset="0"/>
                        </a:rPr>
                        <a:t>. Biên</a:t>
                      </a:r>
                      <a:r>
                        <a:rPr lang="en-US" sz="1600" baseline="0" smtClean="0">
                          <a:latin typeface="Times New Roman" pitchFamily="18" charset="0"/>
                          <a:cs typeface="Times New Roman" pitchFamily="18" charset="0"/>
                        </a:rPr>
                        <a:t> bản kiểm tra quĩ tiền mặt hnag2 tháng.</a:t>
                      </a:r>
                    </a:p>
                    <a:p>
                      <a:pPr algn="just"/>
                      <a:r>
                        <a:rPr lang="en-US" sz="1600" smtClean="0">
                          <a:latin typeface="Times New Roman" pitchFamily="18" charset="0"/>
                          <a:cs typeface="Times New Roman" pitchFamily="18" charset="0"/>
                        </a:rPr>
                        <a:t>- </a:t>
                      </a:r>
                      <a:r>
                        <a:rPr lang="en-US" sz="1600" b="1" smtClean="0">
                          <a:latin typeface="Times New Roman" pitchFamily="18" charset="0"/>
                          <a:cs typeface="Times New Roman" pitchFamily="18" charset="0"/>
                        </a:rPr>
                        <a:t>TC2.08.07</a:t>
                      </a:r>
                      <a:r>
                        <a:rPr lang="en-US" sz="1600" smtClean="0">
                          <a:latin typeface="Times New Roman" pitchFamily="18" charset="0"/>
                          <a:cs typeface="Times New Roman" pitchFamily="18" charset="0"/>
                        </a:rPr>
                        <a:t>. Hình</a:t>
                      </a:r>
                      <a:r>
                        <a:rPr lang="en-US" sz="1600" baseline="0" smtClean="0">
                          <a:latin typeface="Times New Roman" pitchFamily="18" charset="0"/>
                          <a:cs typeface="Times New Roman" pitchFamily="18" charset="0"/>
                        </a:rPr>
                        <a:t> ảnh, biên bản công khai theo Thông tư ….</a:t>
                      </a:r>
                      <a:endParaRPr lang="en-US" sz="1600">
                        <a:latin typeface="Times New Roman" pitchFamily="18" charset="0"/>
                        <a:cs typeface="Times New Roman" pitchFamily="18" charset="0"/>
                      </a:endParaRPr>
                    </a:p>
                  </a:txBody>
                  <a:tcPr anchor="ctr"/>
                </a:tc>
              </a:tr>
            </a:tbl>
          </a:graphicData>
        </a:graphic>
      </p:graphicFrame>
    </p:spTree>
    <p:extLst>
      <p:ext uri="{BB962C8B-B14F-4D97-AF65-F5344CB8AC3E}">
        <p14:creationId xmlns:p14="http://schemas.microsoft.com/office/powerpoint/2010/main" val="391543499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577</TotalTime>
  <Words>4222</Words>
  <Application>Microsoft Office PowerPoint</Application>
  <PresentationFormat>On-screen Show (4:3)</PresentationFormat>
  <Paragraphs>300</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Georgia</vt:lpstr>
      <vt:lpstr>Times New Roman</vt:lpstr>
      <vt:lpstr>Wingdings</vt:lpstr>
      <vt:lpstr>Wingdings 2</vt:lpstr>
      <vt:lpstr>Civic</vt:lpstr>
      <vt:lpstr>BIỂU MẪU 01 PHIẾU HIỆU TRƯỞNG/PHÓ HIỆU TRƯỞNG  TỰ ĐÁNH GIÁ (Kèm theo Công văn 4529/BGDĐT-NGCBQLGD ngày 01/10/2018)</vt:lpstr>
      <vt:lpstr>Tiêu chuẩn 1. Phẩm chất nghề nghiệp.  Tiêu chí 1. Đạo đức nghề nghiệp.</vt:lpstr>
      <vt:lpstr>Tiêu chuẩn 1. Phẩm chất nghề nghiệp.  Tiêu chí  2. Tư tưởng đổi mới trong lãnh đạo, quản trị nhà trường.</vt:lpstr>
      <vt:lpstr>TC 1. Phẩm chất nghề nghiệp.  Tiêu chí 3. Năng lực phát triển chuyên môn, nghiệp vụ bản thân.</vt:lpstr>
      <vt:lpstr>Tiêu chuẩn 2. Quản trị nhà trường.  Tiêu chí 4. Tổ chức xây dựng  kế hoạch phát triển nhà trường.</vt:lpstr>
      <vt:lpstr>Tiêu chuẩn 2. Quản trị nhà trường.  Tiêu chí 5. Quản trị hoạt động dạy học, giáo dục học sinh.</vt:lpstr>
      <vt:lpstr>Tiêu chuẩn 2. Quản trị nhà trường.  Tiêu chí 6. Quản trị nhân sự  nhà  trường.</vt:lpstr>
      <vt:lpstr>        Tiêu chuẩn 2. Quản trị nhà trường.  Tiêu chí 7. Quản trị  tổ chức, hành  chính nhà trường.</vt:lpstr>
      <vt:lpstr>Tiêu chuẩn 2. Quản trị nhà trường.  Tiêu chí 8. Quản trị   tài chính nhà  trường.</vt:lpstr>
      <vt:lpstr>Tiêu chuẩn 2. Quản trị nhà trường.  Tiêu chí 9. Quản trị cơ sở vật chất, thiết bị và công nghệ trong dạy học, giáo dục học sinh của nhà trường.</vt:lpstr>
      <vt:lpstr>Tiêu chuẩn 2. Quản trị nhà trường.  Tiêu chí 10. Quản trị chất lượng giáo dục trong nhà trường.</vt:lpstr>
      <vt:lpstr>Tiêu chuẩn 3. Xây dựng môi trường giáo dục.  Tiêu chí 11. Xây dựng văn hóa nhà trường.</vt:lpstr>
      <vt:lpstr>Tiêu chuẩn 3. Xây dựng môi trường giáo dục.  Tiêu chí 12. Thực hiện dân chủ cơ sở trong nhà trường.</vt:lpstr>
      <vt:lpstr>Tiêu chuẩn 3. Xây dựng môi trường giáo dục.  Tiêu chí 13. Xây dựng trường học an toàn, phòng chống bạo lực học đường.</vt:lpstr>
      <vt:lpstr>Tiêu chuẩn 4. Phát triển mối quan hệ giữa NT-GĐ-XH.  Tiêu chí 14. Phối hợp giữa NT-GĐ-XH để thực hiện hoạt động dạy học cho học sinh.</vt:lpstr>
      <vt:lpstr>Tiêu chuẩn 4. Phát triển mối quan hệ giữa NT-GĐ-XH.  Tiêu chí 15. Phối hợp giữa NT-GĐ-XH để thực hiện giáo dục đạo đức, lối sống cho học sinh.</vt:lpstr>
      <vt:lpstr>Tiêu chuẩn 4. Phát triển mối quan hệ giữa NT-GĐ-XH.  Tiêu chí 16. Phối hợp giữa NT-GĐ-XH trong huy động và sử dụng nguồn lực để phát triển nhà trường.</vt:lpstr>
      <vt:lpstr>Tiêu chuẩn 5. Sử dụng ngoại ngữ và CNTT.  Tiêu chí 17. Sử dụng ngoại ngữ.</vt:lpstr>
      <vt:lpstr>Tiêu chuẩn 5. Sử dụng ngoại ngữ và CNTT.  Tiêu chí 18. Ứng dụng công nghệ thông tin.</vt:lpstr>
      <vt:lpstr>BẢNG TỔNG HỢP KẾT QUẢ TỰ ĐÁNH GIÁ</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BIỂU MẪU 01. PHIẾU HIỆU TRƯỞNG/PHÓ HIỆU TRƯỞNG TỰ ĐÁNH GIÁ (Kèm theo Công văn 4529/BGDĐT-NGCBQLGD ngày 01/10/2018)</dc:title>
  <dc:creator>admin</dc:creator>
  <cp:lastModifiedBy>Windows User</cp:lastModifiedBy>
  <cp:revision>43</cp:revision>
  <dcterms:created xsi:type="dcterms:W3CDTF">2018-12-10T01:25:16Z</dcterms:created>
  <dcterms:modified xsi:type="dcterms:W3CDTF">2018-12-11T07:51:01Z</dcterms:modified>
</cp:coreProperties>
</file>